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4" r:id="rId4"/>
  </p:sldMasterIdLst>
  <p:notesMasterIdLst>
    <p:notesMasterId r:id="rId41"/>
  </p:notesMasterIdLst>
  <p:sldIdLst>
    <p:sldId id="257" r:id="rId5"/>
    <p:sldId id="260" r:id="rId6"/>
    <p:sldId id="274" r:id="rId7"/>
    <p:sldId id="291" r:id="rId8"/>
    <p:sldId id="259" r:id="rId9"/>
    <p:sldId id="271" r:id="rId10"/>
    <p:sldId id="261" r:id="rId11"/>
    <p:sldId id="263" r:id="rId12"/>
    <p:sldId id="262" r:id="rId13"/>
    <p:sldId id="292" r:id="rId14"/>
    <p:sldId id="265" r:id="rId15"/>
    <p:sldId id="267" r:id="rId16"/>
    <p:sldId id="272" r:id="rId17"/>
    <p:sldId id="293" r:id="rId18"/>
    <p:sldId id="273" r:id="rId19"/>
    <p:sldId id="294" r:id="rId20"/>
    <p:sldId id="276" r:id="rId21"/>
    <p:sldId id="266" r:id="rId22"/>
    <p:sldId id="278" r:id="rId23"/>
    <p:sldId id="295" r:id="rId24"/>
    <p:sldId id="277" r:id="rId25"/>
    <p:sldId id="279" r:id="rId26"/>
    <p:sldId id="280" r:id="rId27"/>
    <p:sldId id="281" r:id="rId28"/>
    <p:sldId id="282" r:id="rId29"/>
    <p:sldId id="283" r:id="rId30"/>
    <p:sldId id="284" r:id="rId31"/>
    <p:sldId id="285" r:id="rId32"/>
    <p:sldId id="286" r:id="rId33"/>
    <p:sldId id="288" r:id="rId34"/>
    <p:sldId id="287" r:id="rId35"/>
    <p:sldId id="289" r:id="rId36"/>
    <p:sldId id="268" r:id="rId37"/>
    <p:sldId id="290" r:id="rId38"/>
    <p:sldId id="269" r:id="rId39"/>
    <p:sldId id="27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DD"/>
    <a:srgbClr val="FFFFCC"/>
    <a:srgbClr val="A0AE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94626" autoAdjust="0"/>
  </p:normalViewPr>
  <p:slideViewPr>
    <p:cSldViewPr snapToGrid="0">
      <p:cViewPr varScale="1">
        <p:scale>
          <a:sx n="116" d="100"/>
          <a:sy n="116" d="100"/>
        </p:scale>
        <p:origin x="71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C02A5-F25B-4820-895A-4BFCCEAF7A38}" type="datetimeFigureOut">
              <a:rPr lang="en-US" smtClean="0"/>
              <a:t>3/23/22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1D0B3-980F-45AD-B928-315AB01D3E0B}" type="slidenum">
              <a:rPr lang="en-US" smtClean="0"/>
              <a:t>‹#›</a:t>
            </a:fld>
            <a:endParaRPr lang="en-US"/>
          </a:p>
        </p:txBody>
      </p:sp>
    </p:spTree>
    <p:extLst>
      <p:ext uri="{BB962C8B-B14F-4D97-AF65-F5344CB8AC3E}">
        <p14:creationId xmlns:p14="http://schemas.microsoft.com/office/powerpoint/2010/main" val="2260469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1731D0B3-980F-45AD-B928-315AB01D3E0B}" type="slidenum">
              <a:rPr lang="en-US" smtClean="0"/>
              <a:t>2</a:t>
            </a:fld>
            <a:endParaRPr lang="en-US"/>
          </a:p>
        </p:txBody>
      </p:sp>
    </p:spTree>
    <p:extLst>
      <p:ext uri="{BB962C8B-B14F-4D97-AF65-F5344CB8AC3E}">
        <p14:creationId xmlns:p14="http://schemas.microsoft.com/office/powerpoint/2010/main" val="3260859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Counterbalanced</a:t>
            </a:r>
          </a:p>
        </p:txBody>
      </p:sp>
      <p:sp>
        <p:nvSpPr>
          <p:cNvPr id="4" name="Slide Number Placeholder 3"/>
          <p:cNvSpPr>
            <a:spLocks noGrp="1"/>
          </p:cNvSpPr>
          <p:nvPr>
            <p:ph type="sldNum" sz="quarter" idx="5"/>
          </p:nvPr>
        </p:nvSpPr>
        <p:spPr/>
        <p:txBody>
          <a:bodyPr/>
          <a:lstStyle/>
          <a:p>
            <a:fld id="{1731D0B3-980F-45AD-B928-315AB01D3E0B}" type="slidenum">
              <a:rPr lang="en-US" smtClean="0"/>
              <a:t>13</a:t>
            </a:fld>
            <a:endParaRPr lang="en-US"/>
          </a:p>
        </p:txBody>
      </p:sp>
    </p:spTree>
    <p:extLst>
      <p:ext uri="{BB962C8B-B14F-4D97-AF65-F5344CB8AC3E}">
        <p14:creationId xmlns:p14="http://schemas.microsoft.com/office/powerpoint/2010/main" val="767579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Counterbalanced</a:t>
            </a:r>
          </a:p>
        </p:txBody>
      </p:sp>
      <p:sp>
        <p:nvSpPr>
          <p:cNvPr id="4" name="Slide Number Placeholder 3"/>
          <p:cNvSpPr>
            <a:spLocks noGrp="1"/>
          </p:cNvSpPr>
          <p:nvPr>
            <p:ph type="sldNum" sz="quarter" idx="5"/>
          </p:nvPr>
        </p:nvSpPr>
        <p:spPr/>
        <p:txBody>
          <a:bodyPr/>
          <a:lstStyle/>
          <a:p>
            <a:fld id="{1731D0B3-980F-45AD-B928-315AB01D3E0B}" type="slidenum">
              <a:rPr lang="en-US" smtClean="0"/>
              <a:t>14</a:t>
            </a:fld>
            <a:endParaRPr lang="en-US"/>
          </a:p>
        </p:txBody>
      </p:sp>
    </p:spTree>
    <p:extLst>
      <p:ext uri="{BB962C8B-B14F-4D97-AF65-F5344CB8AC3E}">
        <p14:creationId xmlns:p14="http://schemas.microsoft.com/office/powerpoint/2010/main" val="2217078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of stimuli. Each trial began with the prompt “READY?” (centered in green font). When participants initiated the trial with a button press, the first two sentences </a:t>
            </a:r>
            <a:r>
              <a:rPr lang="en-US" dirty="0" err="1"/>
              <a:t>werepresented</a:t>
            </a:r>
            <a:r>
              <a:rPr lang="en-US" dirty="0"/>
              <a:t> successively in full on the screen. Participants advanced through these sentences at their own pace using a button press. Then a centered fixation cross appeared (750 </a:t>
            </a:r>
            <a:r>
              <a:rPr lang="en-US" dirty="0" err="1"/>
              <a:t>msec</a:t>
            </a:r>
            <a:r>
              <a:rPr lang="en-US" dirty="0"/>
              <a:t>; 100 </a:t>
            </a:r>
            <a:r>
              <a:rPr lang="en-US" dirty="0" err="1"/>
              <a:t>msec</a:t>
            </a:r>
            <a:r>
              <a:rPr lang="en-US" dirty="0"/>
              <a:t> ISI), followed by the third sentence, which was presented word-by-word (each word 450 </a:t>
            </a:r>
            <a:r>
              <a:rPr lang="en-US" dirty="0" err="1"/>
              <a:t>msec</a:t>
            </a:r>
            <a:r>
              <a:rPr lang="en-US" dirty="0"/>
              <a:t>; 100 </a:t>
            </a:r>
            <a:r>
              <a:rPr lang="en-US" dirty="0" err="1"/>
              <a:t>msec</a:t>
            </a:r>
            <a:r>
              <a:rPr lang="en-US" dirty="0"/>
              <a:t> ISI). After the sentence-final word (SFW), a “?” appeared (centered, magenta font), prompting participants to make an acceptability judgment about whether or not the preceding scenario “made sense” or not. The “?” remained on the screen until the response was registered.</a:t>
            </a:r>
          </a:p>
        </p:txBody>
      </p:sp>
      <p:sp>
        <p:nvSpPr>
          <p:cNvPr id="4" name="Slide Number Placeholder 3"/>
          <p:cNvSpPr>
            <a:spLocks noGrp="1"/>
          </p:cNvSpPr>
          <p:nvPr>
            <p:ph type="sldNum" sz="quarter" idx="5"/>
          </p:nvPr>
        </p:nvSpPr>
        <p:spPr/>
        <p:txBody>
          <a:bodyPr/>
          <a:lstStyle/>
          <a:p>
            <a:fld id="{1731D0B3-980F-45AD-B928-315AB01D3E0B}" type="slidenum">
              <a:rPr lang="en-US" smtClean="0"/>
              <a:t>17</a:t>
            </a:fld>
            <a:endParaRPr lang="en-US"/>
          </a:p>
        </p:txBody>
      </p:sp>
    </p:spTree>
    <p:extLst>
      <p:ext uri="{BB962C8B-B14F-4D97-AF65-F5344CB8AC3E}">
        <p14:creationId xmlns:p14="http://schemas.microsoft.com/office/powerpoint/2010/main" val="3729666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of stimuli. Each trial began with the prompt “READY?” (centered in green font). When participants initiated the trial with a button press, the first two sentences </a:t>
            </a:r>
            <a:r>
              <a:rPr lang="en-US" dirty="0" err="1"/>
              <a:t>werepresented</a:t>
            </a:r>
            <a:r>
              <a:rPr lang="en-US" dirty="0"/>
              <a:t> successively in full on the screen. Participants advanced through these sentences at their own pace using a button press. Then a centered fixation cross appeared (750 </a:t>
            </a:r>
            <a:r>
              <a:rPr lang="en-US" dirty="0" err="1"/>
              <a:t>msec</a:t>
            </a:r>
            <a:r>
              <a:rPr lang="en-US" dirty="0"/>
              <a:t>; 100 </a:t>
            </a:r>
            <a:r>
              <a:rPr lang="en-US" dirty="0" err="1"/>
              <a:t>msec</a:t>
            </a:r>
            <a:r>
              <a:rPr lang="en-US" dirty="0"/>
              <a:t> ISI), followed by the third sentence, which was presented word-by-word (each word 450 </a:t>
            </a:r>
            <a:r>
              <a:rPr lang="en-US" dirty="0" err="1"/>
              <a:t>msec</a:t>
            </a:r>
            <a:r>
              <a:rPr lang="en-US" dirty="0"/>
              <a:t>; 100 </a:t>
            </a:r>
            <a:r>
              <a:rPr lang="en-US" dirty="0" err="1"/>
              <a:t>msec</a:t>
            </a:r>
            <a:r>
              <a:rPr lang="en-US" dirty="0"/>
              <a:t> ISI). After the sentence-final word (SFW), a “?” appeared (centered, magenta font), prompting participants to make an acceptability judgment about whether or not the preceding scenario “made sense” or not. The “?” remained on the screen until the response was registered.</a:t>
            </a:r>
          </a:p>
        </p:txBody>
      </p:sp>
      <p:sp>
        <p:nvSpPr>
          <p:cNvPr id="4" name="Slide Number Placeholder 3"/>
          <p:cNvSpPr>
            <a:spLocks noGrp="1"/>
          </p:cNvSpPr>
          <p:nvPr>
            <p:ph type="sldNum" sz="quarter" idx="5"/>
          </p:nvPr>
        </p:nvSpPr>
        <p:spPr/>
        <p:txBody>
          <a:bodyPr/>
          <a:lstStyle/>
          <a:p>
            <a:fld id="{1731D0B3-980F-45AD-B928-315AB01D3E0B}" type="slidenum">
              <a:rPr lang="en-US" smtClean="0"/>
              <a:t>18</a:t>
            </a:fld>
            <a:endParaRPr lang="en-US"/>
          </a:p>
        </p:txBody>
      </p:sp>
    </p:spTree>
    <p:extLst>
      <p:ext uri="{BB962C8B-B14F-4D97-AF65-F5344CB8AC3E}">
        <p14:creationId xmlns:p14="http://schemas.microsoft.com/office/powerpoint/2010/main" val="2406748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F72CF-3162-4612-8569-98F3DCDD53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F3873E-93AA-4D07-A1B9-3F43D9F48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54640D-A919-4DF5-9F10-318BC1056C77}"/>
              </a:ext>
            </a:extLst>
          </p:cNvPr>
          <p:cNvSpPr>
            <a:spLocks noGrp="1"/>
          </p:cNvSpPr>
          <p:nvPr>
            <p:ph type="dt" sz="half" idx="10"/>
          </p:nvPr>
        </p:nvSpPr>
        <p:spPr/>
        <p:txBody>
          <a:bodyPr/>
          <a:lstStyle/>
          <a:p>
            <a:fld id="{0D87E133-B216-490A-A64B-C6CBF3118993}" type="datetime1">
              <a:rPr lang="en-US" smtClean="0"/>
              <a:t>3/23/22</a:t>
            </a:fld>
            <a:endParaRPr lang="en-US" dirty="0"/>
          </a:p>
        </p:txBody>
      </p:sp>
      <p:sp>
        <p:nvSpPr>
          <p:cNvPr id="5" name="Footer Placeholder 4">
            <a:extLst>
              <a:ext uri="{FF2B5EF4-FFF2-40B4-BE49-F238E27FC236}">
                <a16:creationId xmlns:a16="http://schemas.microsoft.com/office/drawing/2014/main" id="{7667E291-DA19-4877-B607-6F4B49632F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36CEFF-EF5A-4DDA-A790-7FDF4A5D5A76}"/>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663853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1BD5-D232-4DBC-AA36-56982E2A20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FF827E-B711-4F14-92A1-F393C369BD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C32B9F-B02C-4040-9363-9F393D2ADAE5}"/>
              </a:ext>
            </a:extLst>
          </p:cNvPr>
          <p:cNvSpPr>
            <a:spLocks noGrp="1"/>
          </p:cNvSpPr>
          <p:nvPr>
            <p:ph type="dt" sz="half" idx="10"/>
          </p:nvPr>
        </p:nvSpPr>
        <p:spPr>
          <a:xfrm>
            <a:off x="8778432" y="6356350"/>
            <a:ext cx="2743200" cy="365125"/>
          </a:xfrm>
        </p:spPr>
        <p:txBody>
          <a:bodyPr/>
          <a:lstStyle/>
          <a:p>
            <a:fld id="{1F926880-4EBC-4B9A-9C31-140861A684F7}" type="datetime1">
              <a:rPr lang="en-US" smtClean="0"/>
              <a:t>3/23/22</a:t>
            </a:fld>
            <a:endParaRPr lang="en-US" dirty="0"/>
          </a:p>
        </p:txBody>
      </p:sp>
      <p:sp>
        <p:nvSpPr>
          <p:cNvPr id="5" name="Footer Placeholder 4">
            <a:extLst>
              <a:ext uri="{FF2B5EF4-FFF2-40B4-BE49-F238E27FC236}">
                <a16:creationId xmlns:a16="http://schemas.microsoft.com/office/drawing/2014/main" id="{91F04FE3-C068-4897-935D-7FFBFF6C752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63CF26-9DA3-480B-A1B7-5870B4EBD257}"/>
              </a:ext>
            </a:extLst>
          </p:cNvPr>
          <p:cNvSpPr>
            <a:spLocks noGrp="1"/>
          </p:cNvSpPr>
          <p:nvPr>
            <p:ph type="sldNum" sz="quarter" idx="12"/>
          </p:nvPr>
        </p:nvSpPr>
        <p:spPr>
          <a:xfrm>
            <a:off x="838200" y="6356349"/>
            <a:ext cx="2743200" cy="365125"/>
          </a:xfrm>
        </p:spPr>
        <p:txBody>
          <a:bodyPr/>
          <a:lstStyle>
            <a:lvl1pPr algn="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499514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AF44-7AEE-4AAC-8DDE-6A203D0ACE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3790A5-5C56-4650-BCEB-0FCB4805BD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DF2813-F837-4F1A-A501-61B948CBFAB3}"/>
              </a:ext>
            </a:extLst>
          </p:cNvPr>
          <p:cNvSpPr>
            <a:spLocks noGrp="1"/>
          </p:cNvSpPr>
          <p:nvPr>
            <p:ph type="dt" sz="half" idx="10"/>
          </p:nvPr>
        </p:nvSpPr>
        <p:spPr/>
        <p:txBody>
          <a:bodyPr/>
          <a:lstStyle/>
          <a:p>
            <a:fld id="{C765C333-3938-4EDB-B23A-13C404C7CA60}" type="datetime1">
              <a:rPr lang="en-US" smtClean="0"/>
              <a:t>3/23/22</a:t>
            </a:fld>
            <a:endParaRPr lang="en-US" dirty="0"/>
          </a:p>
        </p:txBody>
      </p:sp>
      <p:sp>
        <p:nvSpPr>
          <p:cNvPr id="5" name="Footer Placeholder 4">
            <a:extLst>
              <a:ext uri="{FF2B5EF4-FFF2-40B4-BE49-F238E27FC236}">
                <a16:creationId xmlns:a16="http://schemas.microsoft.com/office/drawing/2014/main" id="{05DB44E9-D6E7-4441-89EF-E9ECF4B2D9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07CAC18-019A-480E-9333-0A92FA851E46}"/>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457139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70C1-1BC4-431F-A122-8BFD28B72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DF5495-678A-48C2-B7A1-956AB349E1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C09F6A-BC61-4D1F-9D47-D25011F882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FF1399-30C6-4564-91DE-B2AD692D889D}"/>
              </a:ext>
            </a:extLst>
          </p:cNvPr>
          <p:cNvSpPr>
            <a:spLocks noGrp="1"/>
          </p:cNvSpPr>
          <p:nvPr>
            <p:ph type="dt" sz="half" idx="10"/>
          </p:nvPr>
        </p:nvSpPr>
        <p:spPr/>
        <p:txBody>
          <a:bodyPr/>
          <a:lstStyle/>
          <a:p>
            <a:fld id="{F44A4DA6-3045-46A6-883B-BCF51F365DBB}" type="datetime1">
              <a:rPr lang="en-US" smtClean="0"/>
              <a:t>3/23/22</a:t>
            </a:fld>
            <a:endParaRPr lang="en-US" dirty="0"/>
          </a:p>
        </p:txBody>
      </p:sp>
      <p:sp>
        <p:nvSpPr>
          <p:cNvPr id="6" name="Footer Placeholder 5">
            <a:extLst>
              <a:ext uri="{FF2B5EF4-FFF2-40B4-BE49-F238E27FC236}">
                <a16:creationId xmlns:a16="http://schemas.microsoft.com/office/drawing/2014/main" id="{3166A475-E547-4BAF-A599-09DC304C675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A125E98-73B6-46CB-BCA4-1E17F558CE9E}"/>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505701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559E-1024-4290-AA56-692EACBC8D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8D6924-E3EF-4F47-9252-2D702A1CC5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4542D1-45DB-46C1-92E5-248D78AD0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74406F-26C6-4818-A339-4E4D77E14E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54677F-A500-4EBC-BB9E-A2B2C8CF49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0B9872-A711-4E0F-9325-4EA17C5948A3}"/>
              </a:ext>
            </a:extLst>
          </p:cNvPr>
          <p:cNvSpPr>
            <a:spLocks noGrp="1"/>
          </p:cNvSpPr>
          <p:nvPr>
            <p:ph type="dt" sz="half" idx="10"/>
          </p:nvPr>
        </p:nvSpPr>
        <p:spPr/>
        <p:txBody>
          <a:bodyPr/>
          <a:lstStyle/>
          <a:p>
            <a:fld id="{282D4B7B-EE3A-4043-90B3-50E594A06B31}" type="datetime1">
              <a:rPr lang="en-US" smtClean="0"/>
              <a:t>3/23/22</a:t>
            </a:fld>
            <a:endParaRPr lang="en-US" dirty="0"/>
          </a:p>
        </p:txBody>
      </p:sp>
      <p:sp>
        <p:nvSpPr>
          <p:cNvPr id="8" name="Footer Placeholder 7">
            <a:extLst>
              <a:ext uri="{FF2B5EF4-FFF2-40B4-BE49-F238E27FC236}">
                <a16:creationId xmlns:a16="http://schemas.microsoft.com/office/drawing/2014/main" id="{1C650BE1-8896-48B0-8519-C2E1F268234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1D90CFC-6582-4B3A-8363-CA5A2AE78E05}"/>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452449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0EDE-99EA-4B9B-AF97-628697161E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263BD9-57D3-44B6-9DA8-77544AB7EC62}"/>
              </a:ext>
            </a:extLst>
          </p:cNvPr>
          <p:cNvSpPr>
            <a:spLocks noGrp="1"/>
          </p:cNvSpPr>
          <p:nvPr>
            <p:ph type="dt" sz="half" idx="10"/>
          </p:nvPr>
        </p:nvSpPr>
        <p:spPr/>
        <p:txBody>
          <a:bodyPr/>
          <a:lstStyle/>
          <a:p>
            <a:fld id="{AA88B3E1-1344-4882-A205-8A24378E9F79}" type="datetime1">
              <a:rPr lang="en-US" smtClean="0"/>
              <a:t>3/23/22</a:t>
            </a:fld>
            <a:endParaRPr lang="en-US" dirty="0"/>
          </a:p>
        </p:txBody>
      </p:sp>
      <p:sp>
        <p:nvSpPr>
          <p:cNvPr id="4" name="Footer Placeholder 3">
            <a:extLst>
              <a:ext uri="{FF2B5EF4-FFF2-40B4-BE49-F238E27FC236}">
                <a16:creationId xmlns:a16="http://schemas.microsoft.com/office/drawing/2014/main" id="{54A3BC08-8B72-4363-91D0-0E37860C87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CCC6DD3-763A-4656-B72B-3616A017A0D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627360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66176C-C9F4-4D0B-8C69-A503C2BBDFC6}"/>
              </a:ext>
            </a:extLst>
          </p:cNvPr>
          <p:cNvSpPr>
            <a:spLocks noGrp="1"/>
          </p:cNvSpPr>
          <p:nvPr>
            <p:ph type="dt" sz="half" idx="10"/>
          </p:nvPr>
        </p:nvSpPr>
        <p:spPr/>
        <p:txBody>
          <a:bodyPr/>
          <a:lstStyle/>
          <a:p>
            <a:fld id="{03894F0B-C46C-4631-96C3-095DF27A2F0B}" type="datetime1">
              <a:rPr lang="en-US" smtClean="0"/>
              <a:t>3/23/22</a:t>
            </a:fld>
            <a:endParaRPr lang="en-US" dirty="0"/>
          </a:p>
        </p:txBody>
      </p:sp>
      <p:sp>
        <p:nvSpPr>
          <p:cNvPr id="3" name="Footer Placeholder 2">
            <a:extLst>
              <a:ext uri="{FF2B5EF4-FFF2-40B4-BE49-F238E27FC236}">
                <a16:creationId xmlns:a16="http://schemas.microsoft.com/office/drawing/2014/main" id="{803AE486-587E-4D3F-AD25-714AA880910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4ECACAC-3672-4964-92D6-71783BF71C8B}"/>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456482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F859F-E767-432B-974E-B697256A39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42FCFD-ACA5-4F69-87FF-90FD254B8F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5562D8-6A37-443C-9BF1-7E648839EF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E87A73-6096-407B-B96A-E055F0822984}"/>
              </a:ext>
            </a:extLst>
          </p:cNvPr>
          <p:cNvSpPr>
            <a:spLocks noGrp="1"/>
          </p:cNvSpPr>
          <p:nvPr>
            <p:ph type="dt" sz="half" idx="10"/>
          </p:nvPr>
        </p:nvSpPr>
        <p:spPr/>
        <p:txBody>
          <a:bodyPr/>
          <a:lstStyle/>
          <a:p>
            <a:fld id="{7E7F5D46-2182-4F8D-B7B9-08D48977CFD4}" type="datetime1">
              <a:rPr lang="en-US" smtClean="0"/>
              <a:t>3/23/22</a:t>
            </a:fld>
            <a:endParaRPr lang="en-US" dirty="0"/>
          </a:p>
        </p:txBody>
      </p:sp>
      <p:sp>
        <p:nvSpPr>
          <p:cNvPr id="6" name="Footer Placeholder 5">
            <a:extLst>
              <a:ext uri="{FF2B5EF4-FFF2-40B4-BE49-F238E27FC236}">
                <a16:creationId xmlns:a16="http://schemas.microsoft.com/office/drawing/2014/main" id="{492ECB2C-ACBB-4FDD-B713-C12AB0F5B66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9A804C-33C2-4EC5-88CE-D34297C2E1AC}"/>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225075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08EE5-0848-48E8-8F95-7FADDBEAB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7C9989-C4F4-4D86-B680-56F90E7E5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E13619-9F53-4417-BD6C-39AC258BB1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FB941A-1848-4987-BF2B-FE954420A7CF}"/>
              </a:ext>
            </a:extLst>
          </p:cNvPr>
          <p:cNvSpPr>
            <a:spLocks noGrp="1"/>
          </p:cNvSpPr>
          <p:nvPr>
            <p:ph type="dt" sz="half" idx="10"/>
          </p:nvPr>
        </p:nvSpPr>
        <p:spPr/>
        <p:txBody>
          <a:bodyPr/>
          <a:lstStyle/>
          <a:p>
            <a:fld id="{C2787E58-B87F-4742-A99A-C8A97927B581}" type="datetime1">
              <a:rPr lang="en-US" smtClean="0"/>
              <a:t>3/23/22</a:t>
            </a:fld>
            <a:endParaRPr lang="en-US" dirty="0"/>
          </a:p>
        </p:txBody>
      </p:sp>
      <p:sp>
        <p:nvSpPr>
          <p:cNvPr id="6" name="Footer Placeholder 5">
            <a:extLst>
              <a:ext uri="{FF2B5EF4-FFF2-40B4-BE49-F238E27FC236}">
                <a16:creationId xmlns:a16="http://schemas.microsoft.com/office/drawing/2014/main" id="{C595B75F-55CD-40C7-B61F-F5D499235BA5}"/>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E6CA8E-0F9A-4DED-B2A4-27DC5AA0C30D}"/>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328114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67C59-EDC5-491A-9D0C-F37A1E9995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ECBFCA-843D-40A3-BFFB-3B9F124C49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58326-C542-42AB-96CE-967A898CD56E}"/>
              </a:ext>
            </a:extLst>
          </p:cNvPr>
          <p:cNvSpPr>
            <a:spLocks noGrp="1"/>
          </p:cNvSpPr>
          <p:nvPr>
            <p:ph type="dt" sz="half" idx="10"/>
          </p:nvPr>
        </p:nvSpPr>
        <p:spPr/>
        <p:txBody>
          <a:bodyPr/>
          <a:lstStyle/>
          <a:p>
            <a:fld id="{4D6445A2-CC9F-439A-A397-2F8334036FE6}" type="datetime1">
              <a:rPr lang="en-US" smtClean="0"/>
              <a:t>3/23/22</a:t>
            </a:fld>
            <a:endParaRPr lang="en-US" dirty="0"/>
          </a:p>
        </p:txBody>
      </p:sp>
      <p:sp>
        <p:nvSpPr>
          <p:cNvPr id="5" name="Footer Placeholder 4">
            <a:extLst>
              <a:ext uri="{FF2B5EF4-FFF2-40B4-BE49-F238E27FC236}">
                <a16:creationId xmlns:a16="http://schemas.microsoft.com/office/drawing/2014/main" id="{9D3889AE-4D99-434F-B80E-A539C48739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F82126-E6B3-42AB-979B-3749C2AE2A92}"/>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7350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3ACDBB-1578-4A04-9A3B-2F06B1233E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6DBBFF-6851-4DF5-AF74-6B77DAE568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BD385C-ADE6-4C13-A4C2-C0A5AC6FB125}"/>
              </a:ext>
            </a:extLst>
          </p:cNvPr>
          <p:cNvSpPr>
            <a:spLocks noGrp="1"/>
          </p:cNvSpPr>
          <p:nvPr>
            <p:ph type="dt" sz="half" idx="10"/>
          </p:nvPr>
        </p:nvSpPr>
        <p:spPr/>
        <p:txBody>
          <a:bodyPr/>
          <a:lstStyle/>
          <a:p>
            <a:fld id="{22072853-BEE0-46F2-82C4-D383C1A9BDDE}" type="datetime1">
              <a:rPr lang="en-US" smtClean="0"/>
              <a:t>3/23/22</a:t>
            </a:fld>
            <a:endParaRPr lang="en-US" dirty="0"/>
          </a:p>
        </p:txBody>
      </p:sp>
      <p:sp>
        <p:nvSpPr>
          <p:cNvPr id="5" name="Footer Placeholder 4">
            <a:extLst>
              <a:ext uri="{FF2B5EF4-FFF2-40B4-BE49-F238E27FC236}">
                <a16:creationId xmlns:a16="http://schemas.microsoft.com/office/drawing/2014/main" id="{BE6C1A7C-9279-4705-8568-DC64CBA6AF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CB9E76-E120-4237-9417-FB105C8A6879}"/>
              </a:ext>
            </a:extLst>
          </p:cNvPr>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388610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7D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BC29E2-CBE8-4C1A-8EF0-C8B90FC7DE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D75DF7-FEF7-4BF8-9B94-728E80309B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CB984-FFD6-4862-B1DA-55B9056895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7856AC-8A15-4BEC-BBFA-245DB978EDEA}" type="datetime1">
              <a:rPr lang="en-US" smtClean="0"/>
              <a:t>3/23/22</a:t>
            </a:fld>
            <a:endParaRPr lang="en-US" dirty="0"/>
          </a:p>
        </p:txBody>
      </p:sp>
      <p:sp>
        <p:nvSpPr>
          <p:cNvPr id="5" name="Footer Placeholder 4">
            <a:extLst>
              <a:ext uri="{FF2B5EF4-FFF2-40B4-BE49-F238E27FC236}">
                <a16:creationId xmlns:a16="http://schemas.microsoft.com/office/drawing/2014/main" id="{AE16EED3-6F7C-4AD1-881A-BDF234AD82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DC916C9-13F3-4B4E-920E-278BD43079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09252214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tmp"/></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1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0" y="1542911"/>
            <a:ext cx="7851024" cy="1976718"/>
          </a:xfrm>
          <a:solidFill>
            <a:srgbClr val="FFF7DD"/>
          </a:solidFill>
        </p:spPr>
        <p:txBody>
          <a:bodyPr anchor="ctr">
            <a:noAutofit/>
          </a:bodyPr>
          <a:lstStyle/>
          <a:p>
            <a:r>
              <a:rPr lang="en-US" sz="3600" b="1" dirty="0"/>
              <a:t>Neural mechanisms involved in L2 predictive processing: </a:t>
            </a:r>
            <a:br>
              <a:rPr lang="en-US" sz="3600" b="1" dirty="0"/>
            </a:br>
            <a:r>
              <a:rPr lang="en-US" sz="3600" b="1" dirty="0"/>
              <a:t>An EEG study</a:t>
            </a:r>
            <a:br>
              <a:rPr lang="en-US" sz="3600" b="1" dirty="0"/>
            </a:br>
            <a:r>
              <a:rPr lang="en-US" sz="2400" b="1" dirty="0" err="1"/>
              <a:t>EuroSLA</a:t>
            </a:r>
            <a:r>
              <a:rPr lang="en-US" sz="2400" b="1" dirty="0"/>
              <a:t> 30 Doctoral Workshop</a:t>
            </a:r>
            <a:br>
              <a:rPr lang="en-US" sz="3600" b="1" dirty="0"/>
            </a:br>
            <a:endParaRPr lang="en-US" sz="3600" b="1" dirty="0">
              <a:solidFill>
                <a:schemeClr val="tx1"/>
              </a:solidFill>
            </a:endParaRPr>
          </a:p>
        </p:txBody>
      </p:sp>
      <p:sp>
        <p:nvSpPr>
          <p:cNvPr id="6" name="Subtitle 5">
            <a:extLst>
              <a:ext uri="{FF2B5EF4-FFF2-40B4-BE49-F238E27FC236}">
                <a16:creationId xmlns:a16="http://schemas.microsoft.com/office/drawing/2014/main" id="{8FE70490-4C6E-41B4-B145-F26F94F5FEFC}"/>
              </a:ext>
            </a:extLst>
          </p:cNvPr>
          <p:cNvSpPr>
            <a:spLocks noGrp="1"/>
          </p:cNvSpPr>
          <p:nvPr>
            <p:ph type="subTitle" idx="1"/>
          </p:nvPr>
        </p:nvSpPr>
        <p:spPr>
          <a:xfrm>
            <a:off x="824234" y="3648475"/>
            <a:ext cx="6202556" cy="827881"/>
          </a:xfrm>
          <a:solidFill>
            <a:srgbClr val="FFF7DD"/>
          </a:solidFill>
        </p:spPr>
        <p:txBody>
          <a:bodyPr anchor="ctr">
            <a:normAutofit/>
          </a:bodyPr>
          <a:lstStyle/>
          <a:p>
            <a:r>
              <a:rPr lang="en-US" sz="2800" b="1" dirty="0"/>
              <a:t>Brittany Finch</a:t>
            </a:r>
          </a:p>
        </p:txBody>
      </p:sp>
      <p:sp>
        <p:nvSpPr>
          <p:cNvPr id="3" name="Slide Number Placeholder 2">
            <a:extLst>
              <a:ext uri="{FF2B5EF4-FFF2-40B4-BE49-F238E27FC236}">
                <a16:creationId xmlns:a16="http://schemas.microsoft.com/office/drawing/2014/main" id="{03057D75-5F05-4A33-BBCB-79C2CDF13643}"/>
              </a:ext>
            </a:extLst>
          </p:cNvPr>
          <p:cNvSpPr>
            <a:spLocks noGrp="1"/>
          </p:cNvSpPr>
          <p:nvPr>
            <p:ph type="sldNum" sz="quarter" idx="12"/>
          </p:nvPr>
        </p:nvSpPr>
        <p:spPr/>
        <p:txBody>
          <a:bodyPr/>
          <a:lstStyle/>
          <a:p>
            <a:fld id="{34B7E4EF-A1BD-40F4-AB7B-04F084DD991D}" type="slidenum">
              <a:rPr lang="en-US" smtClean="0"/>
              <a:t>1</a:t>
            </a:fld>
            <a:endParaRPr lang="en-US" dirty="0"/>
          </a:p>
        </p:txBody>
      </p:sp>
      <p:pic>
        <p:nvPicPr>
          <p:cNvPr id="9" name="Picture 8" descr="A person smiling for the camera&#10;&#10;Description automatically generated with medium confidence">
            <a:extLst>
              <a:ext uri="{FF2B5EF4-FFF2-40B4-BE49-F238E27FC236}">
                <a16:creationId xmlns:a16="http://schemas.microsoft.com/office/drawing/2014/main" id="{F71C8B44-3D3B-7543-8CC4-BCCF665C64A1}"/>
              </a:ext>
            </a:extLst>
          </p:cNvPr>
          <p:cNvPicPr>
            <a:picLocks noChangeAspect="1"/>
          </p:cNvPicPr>
          <p:nvPr/>
        </p:nvPicPr>
        <p:blipFill>
          <a:blip r:embed="rId2"/>
          <a:stretch>
            <a:fillRect/>
          </a:stretch>
        </p:blipFill>
        <p:spPr>
          <a:xfrm>
            <a:off x="3060370" y="4991191"/>
            <a:ext cx="1730284" cy="1730284"/>
          </a:xfrm>
          <a:prstGeom prst="rect">
            <a:avLst/>
          </a:prstGeom>
        </p:spPr>
      </p:pic>
      <p:pic>
        <p:nvPicPr>
          <p:cNvPr id="10" name="Picture 9" descr="abstract image">
            <a:extLst>
              <a:ext uri="{FF2B5EF4-FFF2-40B4-BE49-F238E27FC236}">
                <a16:creationId xmlns:a16="http://schemas.microsoft.com/office/drawing/2014/main" id="{43BE6F12-1A89-3949-85F4-D490DECEDD87}"/>
              </a:ext>
            </a:extLst>
          </p:cNvPr>
          <p:cNvPicPr>
            <a:picLocks noChangeAspect="1"/>
          </p:cNvPicPr>
          <p:nvPr/>
        </p:nvPicPr>
        <p:blipFill rotWithShape="1">
          <a:blip r:embed="rId3">
            <a:extLst>
              <a:ext uri="{28A0092B-C50C-407E-A947-70E740481C1C}">
                <a14:useLocalDpi xmlns:a14="http://schemas.microsoft.com/office/drawing/2010/main" val="0"/>
              </a:ext>
            </a:extLst>
          </a:blip>
          <a:srcRect l="51618"/>
          <a:stretch/>
        </p:blipFill>
        <p:spPr>
          <a:xfrm>
            <a:off x="7851024" y="10"/>
            <a:ext cx="4340975" cy="6857990"/>
          </a:xfrm>
          <a:prstGeom prst="rect">
            <a:avLst/>
          </a:prstGeom>
        </p:spPr>
      </p:pic>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572B-B576-4C50-B7C8-E5598D97325E}"/>
              </a:ext>
            </a:extLst>
          </p:cNvPr>
          <p:cNvSpPr>
            <a:spLocks noGrp="1"/>
          </p:cNvSpPr>
          <p:nvPr>
            <p:ph type="title"/>
          </p:nvPr>
        </p:nvSpPr>
        <p:spPr/>
        <p:txBody>
          <a:bodyPr>
            <a:normAutofit/>
          </a:bodyPr>
          <a:lstStyle/>
          <a:p>
            <a:r>
              <a:rPr lang="en-US" sz="3600" b="1"/>
              <a:t>Background</a:t>
            </a:r>
            <a:endParaRPr lang="en-US" sz="3600" b="1" dirty="0"/>
          </a:p>
        </p:txBody>
      </p:sp>
      <p:sp>
        <p:nvSpPr>
          <p:cNvPr id="3" name="Content Placeholder 2">
            <a:extLst>
              <a:ext uri="{FF2B5EF4-FFF2-40B4-BE49-F238E27FC236}">
                <a16:creationId xmlns:a16="http://schemas.microsoft.com/office/drawing/2014/main" id="{7B449405-B478-46D0-ACEE-BCAF5B2C7597}"/>
              </a:ext>
            </a:extLst>
          </p:cNvPr>
          <p:cNvSpPr>
            <a:spLocks noGrp="1"/>
          </p:cNvSpPr>
          <p:nvPr>
            <p:ph idx="1"/>
          </p:nvPr>
        </p:nvSpPr>
        <p:spPr>
          <a:xfrm>
            <a:off x="1066800" y="1819034"/>
            <a:ext cx="10058400" cy="3949161"/>
          </a:xfrm>
        </p:spPr>
        <p:txBody>
          <a:bodyPr>
            <a:noAutofit/>
          </a:bodyPr>
          <a:lstStyle/>
          <a:p>
            <a:pPr>
              <a:spcBef>
                <a:spcPts val="0"/>
              </a:spcBef>
              <a:spcAft>
                <a:spcPts val="2400"/>
              </a:spcAft>
            </a:pPr>
            <a:r>
              <a:rPr lang="en-US" sz="2800" dirty="0"/>
              <a:t>Predictive processing: “pre-activation/retrieval of linguistic input before it is encountered by the language </a:t>
            </a:r>
            <a:r>
              <a:rPr lang="en-US" sz="2800" dirty="0" err="1"/>
              <a:t>comprehender</a:t>
            </a:r>
            <a:r>
              <a:rPr lang="en-US" sz="2800" dirty="0"/>
              <a:t>”</a:t>
            </a:r>
            <a:r>
              <a:rPr lang="en-US" sz="2800" dirty="0">
                <a:solidFill>
                  <a:schemeClr val="bg1">
                    <a:lumMod val="65000"/>
                  </a:schemeClr>
                </a:solidFill>
              </a:rPr>
              <a:t> </a:t>
            </a:r>
            <a:r>
              <a:rPr lang="en-US" sz="1800" dirty="0">
                <a:solidFill>
                  <a:schemeClr val="bg1">
                    <a:lumMod val="65000"/>
                  </a:schemeClr>
                </a:solidFill>
              </a:rPr>
              <a:t>(</a:t>
            </a:r>
            <a:r>
              <a:rPr lang="en-US" sz="1800" dirty="0" err="1">
                <a:solidFill>
                  <a:schemeClr val="bg1">
                    <a:lumMod val="65000"/>
                  </a:schemeClr>
                </a:solidFill>
              </a:rPr>
              <a:t>Huettig</a:t>
            </a:r>
            <a:r>
              <a:rPr lang="en-US" sz="1800" dirty="0">
                <a:solidFill>
                  <a:schemeClr val="bg1">
                    <a:lumMod val="65000"/>
                  </a:schemeClr>
                </a:solidFill>
              </a:rPr>
              <a:t>, 2015, p. 122 in </a:t>
            </a:r>
            <a:r>
              <a:rPr lang="en-US" sz="1800" dirty="0" err="1">
                <a:solidFill>
                  <a:schemeClr val="bg1">
                    <a:lumMod val="65000"/>
                  </a:schemeClr>
                </a:solidFill>
              </a:rPr>
              <a:t>Godfroid</a:t>
            </a:r>
            <a:r>
              <a:rPr lang="en-US" sz="1800" dirty="0">
                <a:solidFill>
                  <a:schemeClr val="bg1">
                    <a:lumMod val="65000"/>
                  </a:schemeClr>
                </a:solidFill>
              </a:rPr>
              <a:t>, 2020)</a:t>
            </a:r>
          </a:p>
          <a:p>
            <a:pPr>
              <a:spcBef>
                <a:spcPts val="0"/>
              </a:spcBef>
            </a:pPr>
            <a:r>
              <a:rPr lang="en-US" dirty="0"/>
              <a:t>Electroencephalogram (EEG): “means of </a:t>
            </a:r>
          </a:p>
          <a:p>
            <a:pPr marL="230188" indent="0">
              <a:spcBef>
                <a:spcPts val="0"/>
              </a:spcBef>
              <a:buNone/>
            </a:pPr>
            <a:r>
              <a:rPr lang="en-US" dirty="0"/>
              <a:t>measuring electrical potentials in the brain</a:t>
            </a:r>
          </a:p>
          <a:p>
            <a:pPr marL="230188" indent="0">
              <a:spcBef>
                <a:spcPts val="0"/>
              </a:spcBef>
              <a:buNone/>
            </a:pPr>
            <a:r>
              <a:rPr lang="en-US" dirty="0"/>
              <a:t>by placing electrodes across the scalp” </a:t>
            </a:r>
          </a:p>
          <a:p>
            <a:pPr marL="230188" indent="0">
              <a:spcBef>
                <a:spcPts val="0"/>
              </a:spcBef>
              <a:spcAft>
                <a:spcPts val="2400"/>
              </a:spcAft>
              <a:buNone/>
            </a:pPr>
            <a:r>
              <a:rPr lang="en-US" sz="1800" dirty="0">
                <a:solidFill>
                  <a:schemeClr val="bg1">
                    <a:lumMod val="65000"/>
                  </a:schemeClr>
                </a:solidFill>
              </a:rPr>
              <a:t>(Harley, 2008)</a:t>
            </a:r>
          </a:p>
          <a:p>
            <a:pPr>
              <a:spcBef>
                <a:spcPts val="0"/>
              </a:spcBef>
              <a:spcAft>
                <a:spcPts val="2400"/>
              </a:spcAft>
            </a:pPr>
            <a:endParaRPr lang="en-US" sz="2800" dirty="0"/>
          </a:p>
          <a:p>
            <a:pPr>
              <a:spcBef>
                <a:spcPts val="0"/>
              </a:spcBef>
              <a:spcAft>
                <a:spcPts val="2400"/>
              </a:spcAft>
            </a:pPr>
            <a:endParaRPr lang="en-US" sz="2800" dirty="0"/>
          </a:p>
        </p:txBody>
      </p:sp>
      <p:pic>
        <p:nvPicPr>
          <p:cNvPr id="8" name="Picture 7" descr="abstract image">
            <a:extLst>
              <a:ext uri="{FF2B5EF4-FFF2-40B4-BE49-F238E27FC236}">
                <a16:creationId xmlns:a16="http://schemas.microsoft.com/office/drawing/2014/main" id="{D5BCD49F-7CAA-4945-AF09-F57728E35C49}"/>
              </a:ext>
            </a:extLst>
          </p:cNvPr>
          <p:cNvPicPr>
            <a:picLocks noChangeAspect="1"/>
          </p:cNvPicPr>
          <p:nvPr/>
        </p:nvPicPr>
        <p:blipFill rotWithShape="1">
          <a:blip r:embed="rId3">
            <a:extLst>
              <a:ext uri="{28A0092B-C50C-407E-A947-70E740481C1C}">
                <a14:useLocalDpi xmlns:a14="http://schemas.microsoft.com/office/drawing/2010/main" val="0"/>
              </a:ext>
            </a:extLst>
          </a:blip>
          <a:srcRect l="91250"/>
          <a:stretch/>
        </p:blipFill>
        <p:spPr>
          <a:xfrm>
            <a:off x="11510665" y="0"/>
            <a:ext cx="681335" cy="6858000"/>
          </a:xfrm>
          <a:prstGeom prst="rect">
            <a:avLst/>
          </a:prstGeom>
        </p:spPr>
      </p:pic>
      <p:pic>
        <p:nvPicPr>
          <p:cNvPr id="5" name="Picture 4">
            <a:extLst>
              <a:ext uri="{FF2B5EF4-FFF2-40B4-BE49-F238E27FC236}">
                <a16:creationId xmlns:a16="http://schemas.microsoft.com/office/drawing/2014/main" id="{9AE61E3A-22CC-418C-B497-2A1CDE015764}"/>
              </a:ext>
            </a:extLst>
          </p:cNvPr>
          <p:cNvPicPr>
            <a:picLocks noChangeAspect="1"/>
          </p:cNvPicPr>
          <p:nvPr/>
        </p:nvPicPr>
        <p:blipFill>
          <a:blip r:embed="rId4"/>
          <a:stretch>
            <a:fillRect/>
          </a:stretch>
        </p:blipFill>
        <p:spPr>
          <a:xfrm>
            <a:off x="8353489" y="3256821"/>
            <a:ext cx="2417791" cy="1986510"/>
          </a:xfrm>
          <a:prstGeom prst="rect">
            <a:avLst/>
          </a:prstGeom>
        </p:spPr>
      </p:pic>
      <p:sp>
        <p:nvSpPr>
          <p:cNvPr id="6" name="Slide Number Placeholder 5">
            <a:extLst>
              <a:ext uri="{FF2B5EF4-FFF2-40B4-BE49-F238E27FC236}">
                <a16:creationId xmlns:a16="http://schemas.microsoft.com/office/drawing/2014/main" id="{3FE27FA5-EDFF-44C3-A4DA-38FE3965A768}"/>
              </a:ext>
            </a:extLst>
          </p:cNvPr>
          <p:cNvSpPr>
            <a:spLocks noGrp="1"/>
          </p:cNvSpPr>
          <p:nvPr>
            <p:ph type="sldNum" sz="quarter" idx="12"/>
          </p:nvPr>
        </p:nvSpPr>
        <p:spPr/>
        <p:txBody>
          <a:bodyPr/>
          <a:lstStyle/>
          <a:p>
            <a:fld id="{34B7E4EF-A1BD-40F4-AB7B-04F084DD991D}" type="slidenum">
              <a:rPr lang="en-US" smtClean="0"/>
              <a:t>2</a:t>
            </a:fld>
            <a:endParaRPr lang="en-US" dirty="0"/>
          </a:p>
        </p:txBody>
      </p:sp>
    </p:spTree>
    <p:extLst>
      <p:ext uri="{BB962C8B-B14F-4D97-AF65-F5344CB8AC3E}">
        <p14:creationId xmlns:p14="http://schemas.microsoft.com/office/powerpoint/2010/main" val="910022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60CD6-29F3-437C-B22C-C18C50F9BFC6}"/>
              </a:ext>
            </a:extLst>
          </p:cNvPr>
          <p:cNvSpPr>
            <a:spLocks noGrp="1"/>
          </p:cNvSpPr>
          <p:nvPr>
            <p:ph type="title"/>
          </p:nvPr>
        </p:nvSpPr>
        <p:spPr/>
        <p:txBody>
          <a:bodyPr/>
          <a:lstStyle/>
          <a:p>
            <a:r>
              <a:rPr lang="en-US" sz="3600" b="1" dirty="0"/>
              <a:t>Background</a:t>
            </a:r>
            <a:r>
              <a:rPr lang="en-US" b="1" dirty="0"/>
              <a:t> </a:t>
            </a:r>
            <a:r>
              <a:rPr lang="en-US" sz="3600" b="1" dirty="0"/>
              <a:t>Cont</a:t>
            </a:r>
            <a:r>
              <a:rPr lang="en-US" sz="3200" b="1" dirty="0"/>
              <a:t>.</a:t>
            </a:r>
          </a:p>
        </p:txBody>
      </p:sp>
      <p:sp>
        <p:nvSpPr>
          <p:cNvPr id="3" name="Content Placeholder 2">
            <a:extLst>
              <a:ext uri="{FF2B5EF4-FFF2-40B4-BE49-F238E27FC236}">
                <a16:creationId xmlns:a16="http://schemas.microsoft.com/office/drawing/2014/main" id="{C4E681AC-6BC6-416B-887A-E8A25AB08C01}"/>
              </a:ext>
            </a:extLst>
          </p:cNvPr>
          <p:cNvSpPr>
            <a:spLocks noGrp="1"/>
          </p:cNvSpPr>
          <p:nvPr>
            <p:ph idx="1"/>
          </p:nvPr>
        </p:nvSpPr>
        <p:spPr/>
        <p:txBody>
          <a:bodyPr>
            <a:noAutofit/>
          </a:bodyPr>
          <a:lstStyle/>
          <a:p>
            <a:pPr>
              <a:spcBef>
                <a:spcPts val="0"/>
              </a:spcBef>
              <a:spcAft>
                <a:spcPts val="2400"/>
              </a:spcAft>
            </a:pPr>
            <a:r>
              <a:rPr lang="en-US" dirty="0"/>
              <a:t>Event-related potential (ERP): “electrical activity in the brain after a particular event” </a:t>
            </a:r>
            <a:r>
              <a:rPr lang="en-US" sz="1800" dirty="0">
                <a:solidFill>
                  <a:schemeClr val="bg1">
                    <a:lumMod val="65000"/>
                  </a:schemeClr>
                </a:solidFill>
              </a:rPr>
              <a:t>(Harley, 2008)</a:t>
            </a:r>
            <a:endParaRPr lang="en-US" dirty="0"/>
          </a:p>
          <a:p>
            <a:pPr>
              <a:spcBef>
                <a:spcPts val="0"/>
              </a:spcBef>
              <a:spcAft>
                <a:spcPts val="2400"/>
              </a:spcAft>
            </a:pPr>
            <a:r>
              <a:rPr lang="en-US" dirty="0"/>
              <a:t>Two-systems account of prediction: system one, which includes the “simple associative mechanisms which lead to pre-activation of linguistic input” </a:t>
            </a:r>
            <a:r>
              <a:rPr lang="en-US" sz="1800" dirty="0">
                <a:solidFill>
                  <a:schemeClr val="bg1">
                    <a:lumMod val="65000"/>
                  </a:schemeClr>
                </a:solidFill>
              </a:rPr>
              <a:t>(</a:t>
            </a:r>
            <a:r>
              <a:rPr lang="en-US" sz="1800" dirty="0" err="1">
                <a:solidFill>
                  <a:schemeClr val="bg1">
                    <a:lumMod val="65000"/>
                  </a:schemeClr>
                </a:solidFill>
              </a:rPr>
              <a:t>Huettig</a:t>
            </a:r>
            <a:r>
              <a:rPr lang="en-US" sz="1800" dirty="0">
                <a:solidFill>
                  <a:schemeClr val="bg1">
                    <a:lumMod val="65000"/>
                  </a:schemeClr>
                </a:solidFill>
              </a:rPr>
              <a:t>, 2015)</a:t>
            </a:r>
            <a:r>
              <a:rPr lang="en-US" dirty="0"/>
              <a:t>,</a:t>
            </a:r>
            <a:r>
              <a:rPr lang="en-US" sz="1800" dirty="0"/>
              <a:t> </a:t>
            </a:r>
            <a:r>
              <a:rPr lang="en-US" dirty="0"/>
              <a:t>and system 2, complex computations </a:t>
            </a:r>
            <a:r>
              <a:rPr lang="en-US" sz="1800" dirty="0">
                <a:solidFill>
                  <a:schemeClr val="bg1">
                    <a:lumMod val="65000"/>
                  </a:schemeClr>
                </a:solidFill>
              </a:rPr>
              <a:t>(Kahneman, 2011) </a:t>
            </a:r>
            <a:endParaRPr lang="en-US" sz="1800" dirty="0"/>
          </a:p>
          <a:p>
            <a:pPr>
              <a:spcBef>
                <a:spcPts val="0"/>
              </a:spcBef>
              <a:spcAft>
                <a:spcPts val="2400"/>
              </a:spcAft>
            </a:pPr>
            <a:endParaRPr lang="en-US" sz="2800" dirty="0"/>
          </a:p>
        </p:txBody>
      </p:sp>
      <p:pic>
        <p:nvPicPr>
          <p:cNvPr id="5" name="Picture 4" descr="abstract image">
            <a:extLst>
              <a:ext uri="{FF2B5EF4-FFF2-40B4-BE49-F238E27FC236}">
                <a16:creationId xmlns:a16="http://schemas.microsoft.com/office/drawing/2014/main" id="{65B17E3B-1CB8-46FD-9CA4-4C9FF0822A5F}"/>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7" name="Slide Number Placeholder 6">
            <a:extLst>
              <a:ext uri="{FF2B5EF4-FFF2-40B4-BE49-F238E27FC236}">
                <a16:creationId xmlns:a16="http://schemas.microsoft.com/office/drawing/2014/main" id="{DA3D81AB-0F49-4D61-B7D1-1335BC50D570}"/>
              </a:ext>
            </a:extLst>
          </p:cNvPr>
          <p:cNvSpPr>
            <a:spLocks noGrp="1"/>
          </p:cNvSpPr>
          <p:nvPr>
            <p:ph type="sldNum" sz="quarter" idx="12"/>
          </p:nvPr>
        </p:nvSpPr>
        <p:spPr/>
        <p:txBody>
          <a:bodyPr/>
          <a:lstStyle/>
          <a:p>
            <a:fld id="{34B7E4EF-A1BD-40F4-AB7B-04F084DD991D}" type="slidenum">
              <a:rPr lang="en-US" smtClean="0"/>
              <a:t>3</a:t>
            </a:fld>
            <a:endParaRPr lang="en-US" dirty="0"/>
          </a:p>
        </p:txBody>
      </p:sp>
    </p:spTree>
    <p:extLst>
      <p:ext uri="{BB962C8B-B14F-4D97-AF65-F5344CB8AC3E}">
        <p14:creationId xmlns:p14="http://schemas.microsoft.com/office/powerpoint/2010/main" val="2236042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60CD6-29F3-437C-B22C-C18C50F9BFC6}"/>
              </a:ext>
            </a:extLst>
          </p:cNvPr>
          <p:cNvSpPr>
            <a:spLocks noGrp="1"/>
          </p:cNvSpPr>
          <p:nvPr>
            <p:ph type="title"/>
          </p:nvPr>
        </p:nvSpPr>
        <p:spPr/>
        <p:txBody>
          <a:bodyPr/>
          <a:lstStyle/>
          <a:p>
            <a:r>
              <a:rPr lang="en-US" sz="3600" b="1" dirty="0"/>
              <a:t>Background</a:t>
            </a:r>
            <a:r>
              <a:rPr lang="en-US" b="1" dirty="0"/>
              <a:t> </a:t>
            </a:r>
            <a:r>
              <a:rPr lang="en-US" sz="3600" b="1" dirty="0"/>
              <a:t>Cont</a:t>
            </a:r>
            <a:r>
              <a:rPr lang="en-US" sz="3200" b="1" dirty="0"/>
              <a:t>.</a:t>
            </a:r>
          </a:p>
        </p:txBody>
      </p:sp>
      <p:sp>
        <p:nvSpPr>
          <p:cNvPr id="3" name="Content Placeholder 2">
            <a:extLst>
              <a:ext uri="{FF2B5EF4-FFF2-40B4-BE49-F238E27FC236}">
                <a16:creationId xmlns:a16="http://schemas.microsoft.com/office/drawing/2014/main" id="{C4E681AC-6BC6-416B-887A-E8A25AB08C01}"/>
              </a:ext>
            </a:extLst>
          </p:cNvPr>
          <p:cNvSpPr>
            <a:spLocks noGrp="1"/>
          </p:cNvSpPr>
          <p:nvPr>
            <p:ph idx="1"/>
          </p:nvPr>
        </p:nvSpPr>
        <p:spPr/>
        <p:txBody>
          <a:bodyPr>
            <a:noAutofit/>
          </a:bodyPr>
          <a:lstStyle/>
          <a:p>
            <a:pPr>
              <a:spcBef>
                <a:spcPts val="0"/>
              </a:spcBef>
              <a:spcAft>
                <a:spcPts val="2400"/>
              </a:spcAft>
            </a:pPr>
            <a:r>
              <a:rPr lang="en-US" sz="2800" dirty="0"/>
              <a:t>N400: negative component around 400ms; linked to the stream responsible for computing semantic features and associative relationships (system 1)</a:t>
            </a:r>
            <a:r>
              <a:rPr lang="en-US" dirty="0">
                <a:solidFill>
                  <a:schemeClr val="bg1">
                    <a:lumMod val="65000"/>
                  </a:schemeClr>
                </a:solidFill>
              </a:rPr>
              <a:t> </a:t>
            </a:r>
            <a:r>
              <a:rPr lang="en-US" sz="2000" dirty="0">
                <a:solidFill>
                  <a:schemeClr val="bg1">
                    <a:lumMod val="65000"/>
                  </a:schemeClr>
                </a:solidFill>
              </a:rPr>
              <a:t>(Kuperberg, 2007)</a:t>
            </a:r>
          </a:p>
        </p:txBody>
      </p:sp>
      <p:pic>
        <p:nvPicPr>
          <p:cNvPr id="5" name="Picture 4" descr="abstract image">
            <a:extLst>
              <a:ext uri="{FF2B5EF4-FFF2-40B4-BE49-F238E27FC236}">
                <a16:creationId xmlns:a16="http://schemas.microsoft.com/office/drawing/2014/main" id="{65B17E3B-1CB8-46FD-9CA4-4C9FF0822A5F}"/>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pic>
        <p:nvPicPr>
          <p:cNvPr id="6" name="Picture 5" descr="A close up of text on a white background&#10;&#10;Description automatically generated">
            <a:extLst>
              <a:ext uri="{FF2B5EF4-FFF2-40B4-BE49-F238E27FC236}">
                <a16:creationId xmlns:a16="http://schemas.microsoft.com/office/drawing/2014/main" id="{D48B878F-216E-4BC4-B8AB-A49B14E49062}"/>
              </a:ext>
            </a:extLst>
          </p:cNvPr>
          <p:cNvPicPr>
            <a:picLocks noChangeAspect="1"/>
          </p:cNvPicPr>
          <p:nvPr/>
        </p:nvPicPr>
        <p:blipFill>
          <a:blip r:embed="rId3"/>
          <a:stretch>
            <a:fillRect/>
          </a:stretch>
        </p:blipFill>
        <p:spPr>
          <a:xfrm>
            <a:off x="4063538" y="3625769"/>
            <a:ext cx="3691500" cy="2214900"/>
          </a:xfrm>
          <a:prstGeom prst="rect">
            <a:avLst/>
          </a:prstGeom>
        </p:spPr>
      </p:pic>
      <p:sp>
        <p:nvSpPr>
          <p:cNvPr id="7" name="Slide Number Placeholder 6">
            <a:extLst>
              <a:ext uri="{FF2B5EF4-FFF2-40B4-BE49-F238E27FC236}">
                <a16:creationId xmlns:a16="http://schemas.microsoft.com/office/drawing/2014/main" id="{DA3D81AB-0F49-4D61-B7D1-1335BC50D570}"/>
              </a:ext>
            </a:extLst>
          </p:cNvPr>
          <p:cNvSpPr>
            <a:spLocks noGrp="1"/>
          </p:cNvSpPr>
          <p:nvPr>
            <p:ph type="sldNum" sz="quarter" idx="12"/>
          </p:nvPr>
        </p:nvSpPr>
        <p:spPr/>
        <p:txBody>
          <a:bodyPr/>
          <a:lstStyle/>
          <a:p>
            <a:fld id="{34B7E4EF-A1BD-40F4-AB7B-04F084DD991D}" type="slidenum">
              <a:rPr lang="en-US" smtClean="0"/>
              <a:t>4</a:t>
            </a:fld>
            <a:endParaRPr lang="en-US" dirty="0"/>
          </a:p>
        </p:txBody>
      </p:sp>
    </p:spTree>
    <p:extLst>
      <p:ext uri="{BB962C8B-B14F-4D97-AF65-F5344CB8AC3E}">
        <p14:creationId xmlns:p14="http://schemas.microsoft.com/office/powerpoint/2010/main" val="1214997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91E4-063B-476F-95D4-1DCE3EBF4451}"/>
              </a:ext>
            </a:extLst>
          </p:cNvPr>
          <p:cNvSpPr>
            <a:spLocks noGrp="1"/>
          </p:cNvSpPr>
          <p:nvPr>
            <p:ph type="title"/>
          </p:nvPr>
        </p:nvSpPr>
        <p:spPr/>
        <p:txBody>
          <a:bodyPr>
            <a:normAutofit/>
          </a:bodyPr>
          <a:lstStyle/>
          <a:p>
            <a:r>
              <a:rPr lang="en-US" sz="3600" b="1" dirty="0"/>
              <a:t>Previous Studies</a:t>
            </a:r>
          </a:p>
        </p:txBody>
      </p:sp>
      <p:sp>
        <p:nvSpPr>
          <p:cNvPr id="3" name="Content Placeholder 2">
            <a:extLst>
              <a:ext uri="{FF2B5EF4-FFF2-40B4-BE49-F238E27FC236}">
                <a16:creationId xmlns:a16="http://schemas.microsoft.com/office/drawing/2014/main" id="{D0C3F04D-D9F1-47DE-B043-AC3B89222827}"/>
              </a:ext>
            </a:extLst>
          </p:cNvPr>
          <p:cNvSpPr>
            <a:spLocks noGrp="1"/>
          </p:cNvSpPr>
          <p:nvPr>
            <p:ph idx="1"/>
          </p:nvPr>
        </p:nvSpPr>
        <p:spPr/>
        <p:txBody>
          <a:bodyPr>
            <a:noAutofit/>
          </a:bodyPr>
          <a:lstStyle/>
          <a:p>
            <a:pPr>
              <a:spcBef>
                <a:spcPts val="0"/>
              </a:spcBef>
              <a:spcAft>
                <a:spcPts val="2400"/>
              </a:spcAft>
            </a:pPr>
            <a:r>
              <a:rPr lang="en-US" sz="2800" dirty="0"/>
              <a:t>Evidence from eye-tracking</a:t>
            </a:r>
          </a:p>
          <a:p>
            <a:pPr lvl="1">
              <a:spcBef>
                <a:spcPts val="0"/>
              </a:spcBef>
              <a:spcAft>
                <a:spcPts val="2400"/>
              </a:spcAft>
            </a:pPr>
            <a:r>
              <a:rPr lang="en-US" sz="2800" dirty="0"/>
              <a:t>L1 speakers make predictions based on previous input </a:t>
            </a:r>
            <a:r>
              <a:rPr lang="en-US" sz="1800" dirty="0">
                <a:solidFill>
                  <a:schemeClr val="bg1">
                    <a:lumMod val="65000"/>
                  </a:schemeClr>
                </a:solidFill>
              </a:rPr>
              <a:t>(Altmann &amp; </a:t>
            </a:r>
            <a:r>
              <a:rPr lang="en-US" sz="1800" dirty="0" err="1">
                <a:solidFill>
                  <a:schemeClr val="bg1">
                    <a:lumMod val="65000"/>
                  </a:schemeClr>
                </a:solidFill>
              </a:rPr>
              <a:t>Kamide</a:t>
            </a:r>
            <a:r>
              <a:rPr lang="en-US" sz="1800" dirty="0">
                <a:solidFill>
                  <a:schemeClr val="bg1">
                    <a:lumMod val="65000"/>
                  </a:schemeClr>
                </a:solidFill>
              </a:rPr>
              <a:t>, 1999; Boland, 2005; DeLong, </a:t>
            </a:r>
            <a:r>
              <a:rPr lang="en-US" sz="1800" dirty="0" err="1">
                <a:solidFill>
                  <a:schemeClr val="bg1">
                    <a:lumMod val="65000"/>
                  </a:schemeClr>
                </a:solidFill>
              </a:rPr>
              <a:t>Urbach</a:t>
            </a:r>
            <a:r>
              <a:rPr lang="en-US" sz="1800" dirty="0">
                <a:solidFill>
                  <a:schemeClr val="bg1">
                    <a:lumMod val="65000"/>
                  </a:schemeClr>
                </a:solidFill>
              </a:rPr>
              <a:t> &amp; </a:t>
            </a:r>
            <a:r>
              <a:rPr lang="en-US" sz="1800" dirty="0" err="1">
                <a:solidFill>
                  <a:schemeClr val="bg1">
                    <a:lumMod val="65000"/>
                  </a:schemeClr>
                </a:solidFill>
              </a:rPr>
              <a:t>Kutas</a:t>
            </a:r>
            <a:r>
              <a:rPr lang="en-US" sz="1800" dirty="0">
                <a:solidFill>
                  <a:schemeClr val="bg1">
                    <a:lumMod val="65000"/>
                  </a:schemeClr>
                </a:solidFill>
              </a:rPr>
              <a:t>, 2005, </a:t>
            </a:r>
            <a:r>
              <a:rPr lang="en-US" sz="1800" dirty="0" err="1">
                <a:solidFill>
                  <a:schemeClr val="bg1">
                    <a:lumMod val="65000"/>
                  </a:schemeClr>
                </a:solidFill>
              </a:rPr>
              <a:t>Kamide</a:t>
            </a:r>
            <a:r>
              <a:rPr lang="en-US" sz="1800" dirty="0">
                <a:solidFill>
                  <a:schemeClr val="bg1">
                    <a:lumMod val="65000"/>
                  </a:schemeClr>
                </a:solidFill>
              </a:rPr>
              <a:t>, Scheepers, &amp; Altmann, 2003)</a:t>
            </a:r>
          </a:p>
          <a:p>
            <a:pPr lvl="1">
              <a:spcBef>
                <a:spcPts val="0"/>
              </a:spcBef>
              <a:spcAft>
                <a:spcPts val="2400"/>
              </a:spcAft>
            </a:pPr>
            <a:r>
              <a:rPr lang="en-US" sz="2800" dirty="0"/>
              <a:t>L2 speakers of English predict similarly to L1 speakers</a:t>
            </a:r>
            <a:r>
              <a:rPr lang="en-US" sz="1800" dirty="0"/>
              <a:t> </a:t>
            </a:r>
            <a:r>
              <a:rPr lang="en-US" sz="1800" dirty="0">
                <a:solidFill>
                  <a:schemeClr val="bg1">
                    <a:lumMod val="65000"/>
                  </a:schemeClr>
                </a:solidFill>
              </a:rPr>
              <a:t>(Bar, 2007; </a:t>
            </a:r>
            <a:r>
              <a:rPr lang="en-US" sz="1800" dirty="0" err="1">
                <a:solidFill>
                  <a:schemeClr val="bg1">
                    <a:lumMod val="65000"/>
                  </a:schemeClr>
                </a:solidFill>
              </a:rPr>
              <a:t>Dijkgraaf</a:t>
            </a:r>
            <a:r>
              <a:rPr lang="en-US" sz="1800" dirty="0">
                <a:solidFill>
                  <a:schemeClr val="bg1">
                    <a:lumMod val="65000"/>
                  </a:schemeClr>
                </a:solidFill>
              </a:rPr>
              <a:t>, </a:t>
            </a:r>
            <a:r>
              <a:rPr lang="en-US" sz="1800" dirty="0" err="1">
                <a:solidFill>
                  <a:schemeClr val="bg1">
                    <a:lumMod val="65000"/>
                  </a:schemeClr>
                </a:solidFill>
              </a:rPr>
              <a:t>Hartsuiker</a:t>
            </a:r>
            <a:r>
              <a:rPr lang="en-US" sz="1800" dirty="0">
                <a:solidFill>
                  <a:schemeClr val="bg1">
                    <a:lumMod val="65000"/>
                  </a:schemeClr>
                </a:solidFill>
              </a:rPr>
              <a:t>, &amp; </a:t>
            </a:r>
            <a:r>
              <a:rPr lang="en-US" sz="1800" dirty="0" err="1">
                <a:solidFill>
                  <a:schemeClr val="bg1">
                    <a:lumMod val="65000"/>
                  </a:schemeClr>
                </a:solidFill>
              </a:rPr>
              <a:t>Duyck</a:t>
            </a:r>
            <a:r>
              <a:rPr lang="en-US" sz="1800" dirty="0">
                <a:solidFill>
                  <a:schemeClr val="bg1">
                    <a:lumMod val="65000"/>
                  </a:schemeClr>
                </a:solidFill>
              </a:rPr>
              <a:t>, 2017; Gollan et al., 2008; </a:t>
            </a:r>
            <a:r>
              <a:rPr lang="en-US" sz="1800" dirty="0" err="1">
                <a:solidFill>
                  <a:schemeClr val="bg1">
                    <a:lumMod val="65000"/>
                  </a:schemeClr>
                </a:solidFill>
              </a:rPr>
              <a:t>Kaan</a:t>
            </a:r>
            <a:r>
              <a:rPr lang="en-US" sz="1800" dirty="0">
                <a:solidFill>
                  <a:schemeClr val="bg1">
                    <a:lumMod val="65000"/>
                  </a:schemeClr>
                </a:solidFill>
              </a:rPr>
              <a:t>, 2014; MacDonald, 2013)</a:t>
            </a:r>
          </a:p>
          <a:p>
            <a:pPr marL="274320" lvl="1" indent="0">
              <a:spcBef>
                <a:spcPts val="0"/>
              </a:spcBef>
              <a:spcAft>
                <a:spcPts val="2400"/>
              </a:spcAft>
              <a:buNone/>
            </a:pPr>
            <a:endParaRPr lang="en-US" sz="2800" dirty="0"/>
          </a:p>
        </p:txBody>
      </p:sp>
      <p:pic>
        <p:nvPicPr>
          <p:cNvPr id="4" name="Picture 3" descr="abstract image">
            <a:extLst>
              <a:ext uri="{FF2B5EF4-FFF2-40B4-BE49-F238E27FC236}">
                <a16:creationId xmlns:a16="http://schemas.microsoft.com/office/drawing/2014/main" id="{C46534BC-856F-425B-ACB8-711DE4C5B4FD}"/>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E866AED4-C480-4AEF-BC4D-5916E9D1BAE0}"/>
              </a:ext>
            </a:extLst>
          </p:cNvPr>
          <p:cNvSpPr>
            <a:spLocks noGrp="1"/>
          </p:cNvSpPr>
          <p:nvPr>
            <p:ph type="sldNum" sz="quarter" idx="12"/>
          </p:nvPr>
        </p:nvSpPr>
        <p:spPr/>
        <p:txBody>
          <a:bodyPr/>
          <a:lstStyle/>
          <a:p>
            <a:fld id="{34B7E4EF-A1BD-40F4-AB7B-04F084DD991D}" type="slidenum">
              <a:rPr lang="en-US" smtClean="0"/>
              <a:t>5</a:t>
            </a:fld>
            <a:endParaRPr lang="en-US" dirty="0"/>
          </a:p>
        </p:txBody>
      </p:sp>
    </p:spTree>
    <p:extLst>
      <p:ext uri="{BB962C8B-B14F-4D97-AF65-F5344CB8AC3E}">
        <p14:creationId xmlns:p14="http://schemas.microsoft.com/office/powerpoint/2010/main" val="29337380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D6031-9E1A-4775-AE33-F0D6535725F3}"/>
              </a:ext>
            </a:extLst>
          </p:cNvPr>
          <p:cNvSpPr>
            <a:spLocks noGrp="1"/>
          </p:cNvSpPr>
          <p:nvPr>
            <p:ph type="title"/>
          </p:nvPr>
        </p:nvSpPr>
        <p:spPr/>
        <p:txBody>
          <a:bodyPr>
            <a:normAutofit/>
          </a:bodyPr>
          <a:lstStyle/>
          <a:p>
            <a:r>
              <a:rPr lang="en-US" sz="3600" b="1" dirty="0"/>
              <a:t>Previous Studies Cont.</a:t>
            </a:r>
          </a:p>
        </p:txBody>
      </p:sp>
      <p:sp>
        <p:nvSpPr>
          <p:cNvPr id="3" name="Content Placeholder 2">
            <a:extLst>
              <a:ext uri="{FF2B5EF4-FFF2-40B4-BE49-F238E27FC236}">
                <a16:creationId xmlns:a16="http://schemas.microsoft.com/office/drawing/2014/main" id="{98162D9B-BC99-4F69-9847-6CC2E1EB537E}"/>
              </a:ext>
            </a:extLst>
          </p:cNvPr>
          <p:cNvSpPr>
            <a:spLocks noGrp="1"/>
          </p:cNvSpPr>
          <p:nvPr>
            <p:ph idx="1"/>
          </p:nvPr>
        </p:nvSpPr>
        <p:spPr/>
        <p:txBody>
          <a:bodyPr>
            <a:normAutofit/>
          </a:bodyPr>
          <a:lstStyle/>
          <a:p>
            <a:pPr>
              <a:spcBef>
                <a:spcPts val="0"/>
              </a:spcBef>
              <a:spcAft>
                <a:spcPts val="2400"/>
              </a:spcAft>
            </a:pPr>
            <a:r>
              <a:rPr lang="en-US" sz="2800" dirty="0"/>
              <a:t>Evidence from EEG</a:t>
            </a:r>
          </a:p>
          <a:p>
            <a:pPr lvl="1">
              <a:spcBef>
                <a:spcPts val="0"/>
              </a:spcBef>
              <a:spcAft>
                <a:spcPts val="2400"/>
              </a:spcAft>
            </a:pPr>
            <a:r>
              <a:rPr lang="en-US" sz="2800" dirty="0"/>
              <a:t>Language users </a:t>
            </a:r>
            <a:r>
              <a:rPr lang="en-US" sz="2800" dirty="0" err="1"/>
              <a:t>preactivate</a:t>
            </a:r>
            <a:r>
              <a:rPr lang="en-US" sz="2800" dirty="0"/>
              <a:t> representations of upcoming input based on previous input </a:t>
            </a:r>
            <a:r>
              <a:rPr lang="en-US" sz="1800" dirty="0">
                <a:solidFill>
                  <a:schemeClr val="bg1">
                    <a:lumMod val="65000"/>
                  </a:schemeClr>
                </a:solidFill>
              </a:rPr>
              <a:t>(</a:t>
            </a:r>
            <a:r>
              <a:rPr lang="en-US" sz="1800" dirty="0" err="1">
                <a:solidFill>
                  <a:schemeClr val="bg1">
                    <a:lumMod val="65000"/>
                  </a:schemeClr>
                </a:solidFill>
              </a:rPr>
              <a:t>Federmeier</a:t>
            </a:r>
            <a:r>
              <a:rPr lang="en-US" sz="1800" dirty="0">
                <a:solidFill>
                  <a:schemeClr val="bg1">
                    <a:lumMod val="65000"/>
                  </a:schemeClr>
                </a:solidFill>
              </a:rPr>
              <a:t> &amp; </a:t>
            </a:r>
            <a:r>
              <a:rPr lang="en-US" sz="1800" dirty="0" err="1">
                <a:solidFill>
                  <a:schemeClr val="bg1">
                    <a:lumMod val="65000"/>
                  </a:schemeClr>
                </a:solidFill>
              </a:rPr>
              <a:t>Kutas</a:t>
            </a:r>
            <a:r>
              <a:rPr lang="en-US" sz="1800" dirty="0">
                <a:solidFill>
                  <a:schemeClr val="bg1">
                    <a:lumMod val="65000"/>
                  </a:schemeClr>
                </a:solidFill>
              </a:rPr>
              <a:t>, 1999; Van </a:t>
            </a:r>
            <a:r>
              <a:rPr lang="en-US" sz="1800" dirty="0" err="1">
                <a:solidFill>
                  <a:schemeClr val="bg1">
                    <a:lumMod val="65000"/>
                  </a:schemeClr>
                </a:solidFill>
              </a:rPr>
              <a:t>Berkum</a:t>
            </a:r>
            <a:r>
              <a:rPr lang="en-US" sz="1800" dirty="0">
                <a:solidFill>
                  <a:schemeClr val="bg1">
                    <a:lumMod val="65000"/>
                  </a:schemeClr>
                </a:solidFill>
              </a:rPr>
              <a:t>, Brown, </a:t>
            </a:r>
            <a:r>
              <a:rPr lang="en-US" sz="1800" dirty="0" err="1">
                <a:solidFill>
                  <a:schemeClr val="bg1">
                    <a:lumMod val="65000"/>
                  </a:schemeClr>
                </a:solidFill>
              </a:rPr>
              <a:t>Zwitserlood</a:t>
            </a:r>
            <a:r>
              <a:rPr lang="en-US" sz="1800" dirty="0">
                <a:solidFill>
                  <a:schemeClr val="bg1">
                    <a:lumMod val="65000"/>
                  </a:schemeClr>
                </a:solidFill>
              </a:rPr>
              <a:t>, </a:t>
            </a:r>
            <a:r>
              <a:rPr lang="en-US" sz="1800" dirty="0" err="1">
                <a:solidFill>
                  <a:schemeClr val="bg1">
                    <a:lumMod val="65000"/>
                  </a:schemeClr>
                </a:solidFill>
              </a:rPr>
              <a:t>Kooijman</a:t>
            </a:r>
            <a:r>
              <a:rPr lang="en-US" sz="1800" dirty="0">
                <a:solidFill>
                  <a:schemeClr val="bg1">
                    <a:lumMod val="65000"/>
                  </a:schemeClr>
                </a:solidFill>
              </a:rPr>
              <a:t>, &amp; </a:t>
            </a:r>
            <a:r>
              <a:rPr lang="en-US" sz="1800" dirty="0" err="1">
                <a:solidFill>
                  <a:schemeClr val="bg1">
                    <a:lumMod val="65000"/>
                  </a:schemeClr>
                </a:solidFill>
              </a:rPr>
              <a:t>Hagoort</a:t>
            </a:r>
            <a:r>
              <a:rPr lang="en-US" sz="1800" dirty="0">
                <a:solidFill>
                  <a:schemeClr val="bg1">
                    <a:lumMod val="65000"/>
                  </a:schemeClr>
                </a:solidFill>
              </a:rPr>
              <a:t>, 2005)</a:t>
            </a:r>
          </a:p>
          <a:p>
            <a:pPr lvl="1">
              <a:spcBef>
                <a:spcPts val="0"/>
              </a:spcBef>
              <a:spcAft>
                <a:spcPts val="2400"/>
              </a:spcAft>
            </a:pPr>
            <a:r>
              <a:rPr lang="en-US" sz="2700" dirty="0"/>
              <a:t>N400s are linked to system 1 for semantic and situational prediction </a:t>
            </a:r>
            <a:r>
              <a:rPr lang="en-US" sz="1800" dirty="0">
                <a:solidFill>
                  <a:schemeClr val="bg1">
                    <a:lumMod val="65000"/>
                  </a:schemeClr>
                </a:solidFill>
              </a:rPr>
              <a:t>(Kuperberg, 2007; Kuperberg, Brothers &amp; </a:t>
            </a:r>
            <a:r>
              <a:rPr lang="en-US" sz="1800" dirty="0" err="1">
                <a:solidFill>
                  <a:schemeClr val="bg1">
                    <a:lumMod val="65000"/>
                  </a:schemeClr>
                </a:solidFill>
              </a:rPr>
              <a:t>Wlotko</a:t>
            </a:r>
            <a:r>
              <a:rPr lang="en-US" sz="1800" dirty="0">
                <a:solidFill>
                  <a:schemeClr val="bg1">
                    <a:lumMod val="65000"/>
                  </a:schemeClr>
                </a:solidFill>
              </a:rPr>
              <a:t>, 2020)</a:t>
            </a:r>
          </a:p>
          <a:p>
            <a:pPr lvl="1">
              <a:spcBef>
                <a:spcPts val="0"/>
              </a:spcBef>
              <a:spcAft>
                <a:spcPts val="2400"/>
              </a:spcAft>
            </a:pPr>
            <a:endParaRPr lang="en-US" sz="1800" dirty="0">
              <a:solidFill>
                <a:schemeClr val="bg1">
                  <a:lumMod val="65000"/>
                </a:schemeClr>
              </a:solidFill>
            </a:endParaRPr>
          </a:p>
        </p:txBody>
      </p:sp>
      <p:pic>
        <p:nvPicPr>
          <p:cNvPr id="4" name="Picture 3" descr="abstract image">
            <a:extLst>
              <a:ext uri="{FF2B5EF4-FFF2-40B4-BE49-F238E27FC236}">
                <a16:creationId xmlns:a16="http://schemas.microsoft.com/office/drawing/2014/main" id="{A60F3FA5-E542-48D6-8863-BDF498E66BCB}"/>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2488E765-E66A-4D7F-97E9-8688148B6BEA}"/>
              </a:ext>
            </a:extLst>
          </p:cNvPr>
          <p:cNvSpPr>
            <a:spLocks noGrp="1"/>
          </p:cNvSpPr>
          <p:nvPr>
            <p:ph type="sldNum" sz="quarter" idx="12"/>
          </p:nvPr>
        </p:nvSpPr>
        <p:spPr/>
        <p:txBody>
          <a:bodyPr/>
          <a:lstStyle/>
          <a:p>
            <a:fld id="{34B7E4EF-A1BD-40F4-AB7B-04F084DD991D}" type="slidenum">
              <a:rPr lang="en-US" smtClean="0"/>
              <a:t>6</a:t>
            </a:fld>
            <a:endParaRPr lang="en-US" dirty="0"/>
          </a:p>
        </p:txBody>
      </p:sp>
    </p:spTree>
    <p:extLst>
      <p:ext uri="{BB962C8B-B14F-4D97-AF65-F5344CB8AC3E}">
        <p14:creationId xmlns:p14="http://schemas.microsoft.com/office/powerpoint/2010/main" val="2705139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E81A-5069-479A-943E-32F210A833FC}"/>
              </a:ext>
            </a:extLst>
          </p:cNvPr>
          <p:cNvSpPr>
            <a:spLocks noGrp="1"/>
          </p:cNvSpPr>
          <p:nvPr>
            <p:ph type="title"/>
          </p:nvPr>
        </p:nvSpPr>
        <p:spPr/>
        <p:txBody>
          <a:bodyPr/>
          <a:lstStyle/>
          <a:p>
            <a:r>
              <a:rPr lang="en-US" sz="3600" b="1" dirty="0"/>
              <a:t>Gap</a:t>
            </a:r>
            <a:endParaRPr lang="en-US" b="1" dirty="0"/>
          </a:p>
        </p:txBody>
      </p:sp>
      <p:sp>
        <p:nvSpPr>
          <p:cNvPr id="3" name="Content Placeholder 2">
            <a:extLst>
              <a:ext uri="{FF2B5EF4-FFF2-40B4-BE49-F238E27FC236}">
                <a16:creationId xmlns:a16="http://schemas.microsoft.com/office/drawing/2014/main" id="{BF29CEE1-5E4B-40DC-B55F-10B501CA07F6}"/>
              </a:ext>
            </a:extLst>
          </p:cNvPr>
          <p:cNvSpPr>
            <a:spLocks noGrp="1"/>
          </p:cNvSpPr>
          <p:nvPr>
            <p:ph idx="1"/>
          </p:nvPr>
        </p:nvSpPr>
        <p:spPr/>
        <p:txBody>
          <a:bodyPr>
            <a:normAutofit/>
          </a:bodyPr>
          <a:lstStyle/>
          <a:p>
            <a:pPr>
              <a:spcBef>
                <a:spcPts val="0"/>
              </a:spcBef>
              <a:spcAft>
                <a:spcPts val="2400"/>
              </a:spcAft>
            </a:pPr>
            <a:r>
              <a:rPr lang="en-US" sz="2800" dirty="0"/>
              <a:t>Ample evidence of L1 &amp; L2 prediction in eye-tracking</a:t>
            </a:r>
          </a:p>
          <a:p>
            <a:pPr>
              <a:spcBef>
                <a:spcPts val="0"/>
              </a:spcBef>
              <a:spcAft>
                <a:spcPts val="2400"/>
              </a:spcAft>
            </a:pPr>
            <a:r>
              <a:rPr lang="en-US" sz="2800" dirty="0"/>
              <a:t>Ample evidence of L1 predictive mechanisms in EEG</a:t>
            </a:r>
          </a:p>
          <a:p>
            <a:pPr marL="0" indent="0">
              <a:spcBef>
                <a:spcPts val="0"/>
              </a:spcBef>
              <a:spcAft>
                <a:spcPts val="2400"/>
              </a:spcAft>
              <a:buNone/>
            </a:pPr>
            <a:r>
              <a:rPr lang="en-US" sz="2800" b="1" dirty="0"/>
              <a:t>BUT</a:t>
            </a:r>
          </a:p>
          <a:p>
            <a:pPr>
              <a:spcBef>
                <a:spcPts val="0"/>
              </a:spcBef>
              <a:spcAft>
                <a:spcPts val="2400"/>
              </a:spcAft>
            </a:pPr>
            <a:r>
              <a:rPr lang="en-US" sz="2800" dirty="0"/>
              <a:t>To my knowledge, no studies have used ERP evidence in an L2 to determine if L2 learners are also employing these same mechanisms for prediction</a:t>
            </a:r>
          </a:p>
        </p:txBody>
      </p:sp>
      <p:pic>
        <p:nvPicPr>
          <p:cNvPr id="4" name="Picture 3" descr="abstract image">
            <a:extLst>
              <a:ext uri="{FF2B5EF4-FFF2-40B4-BE49-F238E27FC236}">
                <a16:creationId xmlns:a16="http://schemas.microsoft.com/office/drawing/2014/main" id="{FECBB5DD-979D-4D1C-8DF2-B340E64E93E4}"/>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D81B5F14-0EAC-4916-99A4-DF0009C098EA}"/>
              </a:ext>
            </a:extLst>
          </p:cNvPr>
          <p:cNvSpPr>
            <a:spLocks noGrp="1"/>
          </p:cNvSpPr>
          <p:nvPr>
            <p:ph type="sldNum" sz="quarter" idx="12"/>
          </p:nvPr>
        </p:nvSpPr>
        <p:spPr/>
        <p:txBody>
          <a:bodyPr/>
          <a:lstStyle/>
          <a:p>
            <a:fld id="{34B7E4EF-A1BD-40F4-AB7B-04F084DD991D}" type="slidenum">
              <a:rPr lang="en-US" smtClean="0"/>
              <a:t>7</a:t>
            </a:fld>
            <a:endParaRPr lang="en-US" dirty="0"/>
          </a:p>
        </p:txBody>
      </p:sp>
    </p:spTree>
    <p:extLst>
      <p:ext uri="{BB962C8B-B14F-4D97-AF65-F5344CB8AC3E}">
        <p14:creationId xmlns:p14="http://schemas.microsoft.com/office/powerpoint/2010/main" val="3032361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bstract image">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84020"/>
            <a:ext cx="12191979" cy="7042020"/>
          </a:xfrm>
          <a:prstGeom prst="rect">
            <a:avLst/>
          </a:prstGeom>
        </p:spPr>
      </p:pic>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466163" y="2178277"/>
            <a:ext cx="9259673" cy="2317425"/>
          </a:xfrm>
          <a:solidFill>
            <a:srgbClr val="FFF7DD"/>
          </a:solidFill>
        </p:spPr>
        <p:txBody>
          <a:bodyPr anchor="ctr">
            <a:noAutofit/>
          </a:bodyPr>
          <a:lstStyle/>
          <a:p>
            <a:r>
              <a:rPr lang="en-US" sz="3600" b="1" dirty="0"/>
              <a:t>Current</a:t>
            </a:r>
            <a:r>
              <a:rPr lang="en-US" sz="3200" b="1" dirty="0"/>
              <a:t> </a:t>
            </a:r>
            <a:r>
              <a:rPr lang="en-US" sz="3600" b="1" dirty="0"/>
              <a:t>study</a:t>
            </a:r>
            <a:endParaRPr lang="en-US" sz="3200" b="1" dirty="0">
              <a:solidFill>
                <a:schemeClr val="tx1"/>
              </a:solidFill>
            </a:endParaRPr>
          </a:p>
        </p:txBody>
      </p:sp>
      <p:sp>
        <p:nvSpPr>
          <p:cNvPr id="3" name="Slide Number Placeholder 2">
            <a:extLst>
              <a:ext uri="{FF2B5EF4-FFF2-40B4-BE49-F238E27FC236}">
                <a16:creationId xmlns:a16="http://schemas.microsoft.com/office/drawing/2014/main" id="{CDF80841-8359-4713-8377-0719708C7B6D}"/>
              </a:ext>
            </a:extLst>
          </p:cNvPr>
          <p:cNvSpPr>
            <a:spLocks noGrp="1"/>
          </p:cNvSpPr>
          <p:nvPr>
            <p:ph type="sldNum" sz="quarter" idx="12"/>
          </p:nvPr>
        </p:nvSpPr>
        <p:spPr/>
        <p:txBody>
          <a:bodyPr/>
          <a:lstStyle/>
          <a:p>
            <a:fld id="{34B7E4EF-A1BD-40F4-AB7B-04F084DD991D}" type="slidenum">
              <a:rPr lang="en-US" smtClean="0"/>
              <a:t>8</a:t>
            </a:fld>
            <a:endParaRPr lang="en-US" dirty="0"/>
          </a:p>
        </p:txBody>
      </p:sp>
    </p:spTree>
    <p:extLst>
      <p:ext uri="{BB962C8B-B14F-4D97-AF65-F5344CB8AC3E}">
        <p14:creationId xmlns:p14="http://schemas.microsoft.com/office/powerpoint/2010/main" val="1487986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429F7-7458-4E5C-BAB1-4D6D22702EC2}"/>
              </a:ext>
            </a:extLst>
          </p:cNvPr>
          <p:cNvSpPr>
            <a:spLocks noGrp="1"/>
          </p:cNvSpPr>
          <p:nvPr>
            <p:ph type="title"/>
          </p:nvPr>
        </p:nvSpPr>
        <p:spPr/>
        <p:txBody>
          <a:bodyPr/>
          <a:lstStyle/>
          <a:p>
            <a:r>
              <a:rPr lang="en-US" b="1" dirty="0"/>
              <a:t>Research Questions: RQ1</a:t>
            </a:r>
          </a:p>
        </p:txBody>
      </p:sp>
      <p:sp>
        <p:nvSpPr>
          <p:cNvPr id="3" name="Content Placeholder 2">
            <a:extLst>
              <a:ext uri="{FF2B5EF4-FFF2-40B4-BE49-F238E27FC236}">
                <a16:creationId xmlns:a16="http://schemas.microsoft.com/office/drawing/2014/main" id="{550C0507-4AB1-4028-8497-0CACB8499448}"/>
              </a:ext>
            </a:extLst>
          </p:cNvPr>
          <p:cNvSpPr>
            <a:spLocks noGrp="1"/>
          </p:cNvSpPr>
          <p:nvPr>
            <p:ph idx="1"/>
          </p:nvPr>
        </p:nvSpPr>
        <p:spPr/>
        <p:txBody>
          <a:bodyPr>
            <a:noAutofit/>
          </a:bodyPr>
          <a:lstStyle/>
          <a:p>
            <a:pPr>
              <a:spcBef>
                <a:spcPts val="0"/>
              </a:spcBef>
              <a:spcAft>
                <a:spcPts val="2400"/>
              </a:spcAft>
            </a:pPr>
            <a:r>
              <a:rPr lang="en-US" sz="2800" dirty="0"/>
              <a:t>Does the brain engage distinct neurocognitive mechanisms in response to inputs that fulfill versus violate strong predictions at different levels of representation during language comprehension? </a:t>
            </a:r>
            <a:r>
              <a:rPr lang="en-US" sz="2000" dirty="0">
                <a:solidFill>
                  <a:schemeClr val="bg1">
                    <a:lumMod val="65000"/>
                  </a:schemeClr>
                </a:solidFill>
              </a:rPr>
              <a:t>(same as Kuperberg et al., 2020)</a:t>
            </a:r>
          </a:p>
        </p:txBody>
      </p:sp>
      <p:pic>
        <p:nvPicPr>
          <p:cNvPr id="4" name="Picture 3" descr="abstract image">
            <a:extLst>
              <a:ext uri="{FF2B5EF4-FFF2-40B4-BE49-F238E27FC236}">
                <a16:creationId xmlns:a16="http://schemas.microsoft.com/office/drawing/2014/main" id="{EB93C2DA-7B7D-4BAE-8CA5-E601CB0FE4B1}"/>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90EB0026-E3B7-4062-A861-137A61F03EBD}"/>
              </a:ext>
            </a:extLst>
          </p:cNvPr>
          <p:cNvSpPr>
            <a:spLocks noGrp="1"/>
          </p:cNvSpPr>
          <p:nvPr>
            <p:ph type="sldNum" sz="quarter" idx="12"/>
          </p:nvPr>
        </p:nvSpPr>
        <p:spPr/>
        <p:txBody>
          <a:bodyPr/>
          <a:lstStyle/>
          <a:p>
            <a:fld id="{34B7E4EF-A1BD-40F4-AB7B-04F084DD991D}" type="slidenum">
              <a:rPr lang="en-US" smtClean="0"/>
              <a:t>9</a:t>
            </a:fld>
            <a:endParaRPr lang="en-US" dirty="0"/>
          </a:p>
        </p:txBody>
      </p:sp>
    </p:spTree>
    <p:extLst>
      <p:ext uri="{BB962C8B-B14F-4D97-AF65-F5344CB8AC3E}">
        <p14:creationId xmlns:p14="http://schemas.microsoft.com/office/powerpoint/2010/main" val="4603734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429F7-7458-4E5C-BAB1-4D6D22702EC2}"/>
              </a:ext>
            </a:extLst>
          </p:cNvPr>
          <p:cNvSpPr>
            <a:spLocks noGrp="1"/>
          </p:cNvSpPr>
          <p:nvPr>
            <p:ph type="title"/>
          </p:nvPr>
        </p:nvSpPr>
        <p:spPr/>
        <p:txBody>
          <a:bodyPr/>
          <a:lstStyle/>
          <a:p>
            <a:r>
              <a:rPr lang="en-US" b="1" dirty="0"/>
              <a:t>Research Questions: RQ2</a:t>
            </a:r>
          </a:p>
        </p:txBody>
      </p:sp>
      <p:sp>
        <p:nvSpPr>
          <p:cNvPr id="3" name="Content Placeholder 2">
            <a:extLst>
              <a:ext uri="{FF2B5EF4-FFF2-40B4-BE49-F238E27FC236}">
                <a16:creationId xmlns:a16="http://schemas.microsoft.com/office/drawing/2014/main" id="{550C0507-4AB1-4028-8497-0CACB8499448}"/>
              </a:ext>
            </a:extLst>
          </p:cNvPr>
          <p:cNvSpPr>
            <a:spLocks noGrp="1"/>
          </p:cNvSpPr>
          <p:nvPr>
            <p:ph idx="1"/>
          </p:nvPr>
        </p:nvSpPr>
        <p:spPr/>
        <p:txBody>
          <a:bodyPr>
            <a:noAutofit/>
          </a:bodyPr>
          <a:lstStyle/>
          <a:p>
            <a:pPr>
              <a:spcBef>
                <a:spcPts val="0"/>
              </a:spcBef>
              <a:spcAft>
                <a:spcPts val="2400"/>
              </a:spcAft>
            </a:pPr>
            <a:r>
              <a:rPr lang="en-US" dirty="0"/>
              <a:t>Does the bilingual brain engage the same distinct neurocognitive mechanisms in response to inputs that fulfill versus violate strong predictions at different levels of representation during language comprehension as the monolingual brain? </a:t>
            </a:r>
          </a:p>
        </p:txBody>
      </p:sp>
      <p:pic>
        <p:nvPicPr>
          <p:cNvPr id="4" name="Picture 3" descr="abstract image">
            <a:extLst>
              <a:ext uri="{FF2B5EF4-FFF2-40B4-BE49-F238E27FC236}">
                <a16:creationId xmlns:a16="http://schemas.microsoft.com/office/drawing/2014/main" id="{EB93C2DA-7B7D-4BAE-8CA5-E601CB0FE4B1}"/>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90EB0026-E3B7-4062-A861-137A61F03EBD}"/>
              </a:ext>
            </a:extLst>
          </p:cNvPr>
          <p:cNvSpPr>
            <a:spLocks noGrp="1"/>
          </p:cNvSpPr>
          <p:nvPr>
            <p:ph type="sldNum" sz="quarter" idx="12"/>
          </p:nvPr>
        </p:nvSpPr>
        <p:spPr/>
        <p:txBody>
          <a:bodyPr/>
          <a:lstStyle/>
          <a:p>
            <a:fld id="{34B7E4EF-A1BD-40F4-AB7B-04F084DD991D}" type="slidenum">
              <a:rPr lang="en-US" smtClean="0"/>
              <a:t>10</a:t>
            </a:fld>
            <a:endParaRPr lang="en-US" dirty="0"/>
          </a:p>
        </p:txBody>
      </p:sp>
    </p:spTree>
    <p:extLst>
      <p:ext uri="{BB962C8B-B14F-4D97-AF65-F5344CB8AC3E}">
        <p14:creationId xmlns:p14="http://schemas.microsoft.com/office/powerpoint/2010/main" val="17764121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1801-35D0-49BD-A072-9CEA4164105F}"/>
              </a:ext>
            </a:extLst>
          </p:cNvPr>
          <p:cNvSpPr>
            <a:spLocks noGrp="1"/>
          </p:cNvSpPr>
          <p:nvPr>
            <p:ph type="title"/>
          </p:nvPr>
        </p:nvSpPr>
        <p:spPr/>
        <p:txBody>
          <a:bodyPr/>
          <a:lstStyle/>
          <a:p>
            <a:r>
              <a:rPr lang="en-US" sz="3600" b="1" dirty="0"/>
              <a:t>Participants</a:t>
            </a:r>
            <a:endParaRPr lang="en-US" b="1" dirty="0"/>
          </a:p>
        </p:txBody>
      </p:sp>
      <p:sp>
        <p:nvSpPr>
          <p:cNvPr id="3" name="Content Placeholder 2">
            <a:extLst>
              <a:ext uri="{FF2B5EF4-FFF2-40B4-BE49-F238E27FC236}">
                <a16:creationId xmlns:a16="http://schemas.microsoft.com/office/drawing/2014/main" id="{720F849E-B6C3-47BD-998F-3206338461B5}"/>
              </a:ext>
            </a:extLst>
          </p:cNvPr>
          <p:cNvSpPr>
            <a:spLocks noGrp="1"/>
          </p:cNvSpPr>
          <p:nvPr>
            <p:ph idx="1"/>
          </p:nvPr>
        </p:nvSpPr>
        <p:spPr/>
        <p:txBody>
          <a:bodyPr>
            <a:normAutofit/>
          </a:bodyPr>
          <a:lstStyle/>
          <a:p>
            <a:pPr>
              <a:spcBef>
                <a:spcPts val="0"/>
              </a:spcBef>
              <a:spcAft>
                <a:spcPts val="2400"/>
              </a:spcAft>
            </a:pPr>
            <a:r>
              <a:rPr lang="en-US" sz="2800" dirty="0"/>
              <a:t>Native English speakers (monolingual)</a:t>
            </a:r>
          </a:p>
          <a:p>
            <a:pPr>
              <a:spcBef>
                <a:spcPts val="0"/>
              </a:spcBef>
              <a:spcAft>
                <a:spcPts val="2400"/>
              </a:spcAft>
            </a:pPr>
            <a:r>
              <a:rPr lang="en-US" sz="2800" dirty="0"/>
              <a:t>Highly proficient non-native English speakers (range of L1s)</a:t>
            </a:r>
          </a:p>
          <a:p>
            <a:pPr>
              <a:spcBef>
                <a:spcPts val="0"/>
              </a:spcBef>
              <a:spcAft>
                <a:spcPts val="2400"/>
              </a:spcAft>
            </a:pPr>
            <a:r>
              <a:rPr lang="en-US" sz="2800" dirty="0"/>
              <a:t>Undergraduate or graduate students</a:t>
            </a:r>
          </a:p>
        </p:txBody>
      </p:sp>
      <p:pic>
        <p:nvPicPr>
          <p:cNvPr id="4" name="Picture 3" descr="abstract image">
            <a:extLst>
              <a:ext uri="{FF2B5EF4-FFF2-40B4-BE49-F238E27FC236}">
                <a16:creationId xmlns:a16="http://schemas.microsoft.com/office/drawing/2014/main" id="{1A2B21A4-30F2-449A-AB4B-34B5A7EECF69}"/>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FD0F30C5-7C98-4C40-AA42-6D29E67601B8}"/>
              </a:ext>
            </a:extLst>
          </p:cNvPr>
          <p:cNvSpPr>
            <a:spLocks noGrp="1"/>
          </p:cNvSpPr>
          <p:nvPr>
            <p:ph type="sldNum" sz="quarter" idx="12"/>
          </p:nvPr>
        </p:nvSpPr>
        <p:spPr/>
        <p:txBody>
          <a:bodyPr/>
          <a:lstStyle/>
          <a:p>
            <a:fld id="{34B7E4EF-A1BD-40F4-AB7B-04F084DD991D}" type="slidenum">
              <a:rPr lang="en-US" smtClean="0"/>
              <a:t>11</a:t>
            </a:fld>
            <a:endParaRPr lang="en-US" dirty="0"/>
          </a:p>
        </p:txBody>
      </p:sp>
    </p:spTree>
    <p:extLst>
      <p:ext uri="{BB962C8B-B14F-4D97-AF65-F5344CB8AC3E}">
        <p14:creationId xmlns:p14="http://schemas.microsoft.com/office/powerpoint/2010/main" val="20953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94EE-99E4-48F3-B85E-E516E880480E}"/>
              </a:ext>
            </a:extLst>
          </p:cNvPr>
          <p:cNvSpPr>
            <a:spLocks noGrp="1"/>
          </p:cNvSpPr>
          <p:nvPr>
            <p:ph type="title"/>
          </p:nvPr>
        </p:nvSpPr>
        <p:spPr/>
        <p:txBody>
          <a:bodyPr/>
          <a:lstStyle/>
          <a:p>
            <a:r>
              <a:rPr lang="en-US" sz="3600" b="1" dirty="0"/>
              <a:t>Materials</a:t>
            </a:r>
            <a:endParaRPr lang="en-US" b="1" dirty="0"/>
          </a:p>
        </p:txBody>
      </p:sp>
      <p:sp>
        <p:nvSpPr>
          <p:cNvPr id="3" name="Content Placeholder 2">
            <a:extLst>
              <a:ext uri="{FF2B5EF4-FFF2-40B4-BE49-F238E27FC236}">
                <a16:creationId xmlns:a16="http://schemas.microsoft.com/office/drawing/2014/main" id="{C3F7F705-D106-4F57-9D5A-C1950416B647}"/>
              </a:ext>
            </a:extLst>
          </p:cNvPr>
          <p:cNvSpPr>
            <a:spLocks noGrp="1"/>
          </p:cNvSpPr>
          <p:nvPr>
            <p:ph idx="1"/>
          </p:nvPr>
        </p:nvSpPr>
        <p:spPr/>
        <p:txBody>
          <a:bodyPr>
            <a:noAutofit/>
          </a:bodyPr>
          <a:lstStyle/>
          <a:p>
            <a:pPr>
              <a:spcBef>
                <a:spcPts val="0"/>
              </a:spcBef>
              <a:spcAft>
                <a:spcPts val="2400"/>
              </a:spcAft>
            </a:pPr>
            <a:r>
              <a:rPr lang="en-US" sz="2800" dirty="0"/>
              <a:t>Kuperberg et al. (2020)</a:t>
            </a:r>
          </a:p>
          <a:p>
            <a:pPr lvl="1">
              <a:spcBef>
                <a:spcPts val="0"/>
              </a:spcBef>
              <a:spcAft>
                <a:spcPts val="2400"/>
              </a:spcAft>
            </a:pPr>
            <a:r>
              <a:rPr lang="en-US" dirty="0"/>
              <a:t>Scenarios in English in which prediction can be made based on semantics and contextual information </a:t>
            </a:r>
          </a:p>
          <a:p>
            <a:pPr>
              <a:spcBef>
                <a:spcPts val="0"/>
              </a:spcBef>
              <a:spcAft>
                <a:spcPts val="2400"/>
              </a:spcAft>
            </a:pPr>
            <a:r>
              <a:rPr lang="en-US" dirty="0"/>
              <a:t>LEAP-Q language background questionnaire </a:t>
            </a:r>
            <a:r>
              <a:rPr lang="en-US" sz="1800" dirty="0">
                <a:solidFill>
                  <a:schemeClr val="bg1">
                    <a:lumMod val="65000"/>
                  </a:schemeClr>
                </a:solidFill>
              </a:rPr>
              <a:t>(Marian, Blumenfeld &amp; </a:t>
            </a:r>
            <a:r>
              <a:rPr lang="en-US" sz="1800" dirty="0" err="1">
                <a:solidFill>
                  <a:schemeClr val="bg1">
                    <a:lumMod val="65000"/>
                  </a:schemeClr>
                </a:solidFill>
              </a:rPr>
              <a:t>Kaushanskaya</a:t>
            </a:r>
            <a:r>
              <a:rPr lang="en-US" sz="1800" dirty="0">
                <a:solidFill>
                  <a:schemeClr val="bg1">
                    <a:lumMod val="65000"/>
                  </a:schemeClr>
                </a:solidFill>
              </a:rPr>
              <a:t>, 2007) </a:t>
            </a:r>
            <a:r>
              <a:rPr lang="en-US" sz="2800" dirty="0"/>
              <a:t>and </a:t>
            </a:r>
            <a:r>
              <a:rPr lang="en-US" sz="2800" dirty="0" err="1"/>
              <a:t>LexTALE</a:t>
            </a:r>
            <a:r>
              <a:rPr lang="en-US" sz="2800" dirty="0"/>
              <a:t> for L2 English proficiency </a:t>
            </a:r>
            <a:r>
              <a:rPr lang="en-US" sz="1800" dirty="0">
                <a:solidFill>
                  <a:schemeClr val="bg1">
                    <a:lumMod val="65000"/>
                  </a:schemeClr>
                </a:solidFill>
              </a:rPr>
              <a:t>(</a:t>
            </a:r>
            <a:r>
              <a:rPr lang="en-US" sz="1800" dirty="0" err="1">
                <a:solidFill>
                  <a:schemeClr val="bg1">
                    <a:lumMod val="65000"/>
                  </a:schemeClr>
                </a:solidFill>
              </a:rPr>
              <a:t>Lemhöfer</a:t>
            </a:r>
            <a:r>
              <a:rPr lang="en-US" sz="1800" dirty="0">
                <a:solidFill>
                  <a:schemeClr val="bg1">
                    <a:lumMod val="65000"/>
                  </a:schemeClr>
                </a:solidFill>
              </a:rPr>
              <a:t> &amp; Broersma, 2012)</a:t>
            </a:r>
          </a:p>
          <a:p>
            <a:pPr>
              <a:spcBef>
                <a:spcPts val="0"/>
              </a:spcBef>
              <a:spcAft>
                <a:spcPts val="2400"/>
              </a:spcAft>
            </a:pPr>
            <a:endParaRPr lang="en-US" sz="2800" dirty="0"/>
          </a:p>
        </p:txBody>
      </p:sp>
      <p:pic>
        <p:nvPicPr>
          <p:cNvPr id="4" name="Picture 3" descr="abstract image">
            <a:extLst>
              <a:ext uri="{FF2B5EF4-FFF2-40B4-BE49-F238E27FC236}">
                <a16:creationId xmlns:a16="http://schemas.microsoft.com/office/drawing/2014/main" id="{4890AAB4-ED0A-4E6D-ACBD-E61A8C02ACED}"/>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31D4F5BC-2EB8-4322-B4F4-4C39351EB8BD}"/>
              </a:ext>
            </a:extLst>
          </p:cNvPr>
          <p:cNvSpPr>
            <a:spLocks noGrp="1"/>
          </p:cNvSpPr>
          <p:nvPr>
            <p:ph type="sldNum" sz="quarter" idx="12"/>
          </p:nvPr>
        </p:nvSpPr>
        <p:spPr/>
        <p:txBody>
          <a:bodyPr/>
          <a:lstStyle/>
          <a:p>
            <a:fld id="{34B7E4EF-A1BD-40F4-AB7B-04F084DD991D}" type="slidenum">
              <a:rPr lang="en-US" smtClean="0"/>
              <a:t>12</a:t>
            </a:fld>
            <a:endParaRPr lang="en-US" dirty="0"/>
          </a:p>
        </p:txBody>
      </p:sp>
    </p:spTree>
    <p:extLst>
      <p:ext uri="{BB962C8B-B14F-4D97-AF65-F5344CB8AC3E}">
        <p14:creationId xmlns:p14="http://schemas.microsoft.com/office/powerpoint/2010/main" val="25143941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3894-BBDC-4662-A732-DFF2FFC2716B}"/>
              </a:ext>
            </a:extLst>
          </p:cNvPr>
          <p:cNvSpPr>
            <a:spLocks noGrp="1"/>
          </p:cNvSpPr>
          <p:nvPr>
            <p:ph type="title"/>
          </p:nvPr>
        </p:nvSpPr>
        <p:spPr/>
        <p:txBody>
          <a:bodyPr>
            <a:normAutofit/>
          </a:bodyPr>
          <a:lstStyle/>
          <a:p>
            <a:r>
              <a:rPr lang="en-US" sz="3600" b="1" dirty="0"/>
              <a:t>Materials Cont.</a:t>
            </a:r>
          </a:p>
        </p:txBody>
      </p:sp>
      <p:sp>
        <p:nvSpPr>
          <p:cNvPr id="3" name="Content Placeholder 2">
            <a:extLst>
              <a:ext uri="{FF2B5EF4-FFF2-40B4-BE49-F238E27FC236}">
                <a16:creationId xmlns:a16="http://schemas.microsoft.com/office/drawing/2014/main" id="{4B1918F6-D7D2-40B1-8539-22FBF099244C}"/>
              </a:ext>
            </a:extLst>
          </p:cNvPr>
          <p:cNvSpPr>
            <a:spLocks noGrp="1"/>
          </p:cNvSpPr>
          <p:nvPr>
            <p:ph idx="1"/>
          </p:nvPr>
        </p:nvSpPr>
        <p:spPr>
          <a:xfrm>
            <a:off x="838200" y="1431985"/>
            <a:ext cx="10515600" cy="5193102"/>
          </a:xfrm>
        </p:spPr>
        <p:txBody>
          <a:bodyPr>
            <a:noAutofit/>
          </a:bodyPr>
          <a:lstStyle/>
          <a:p>
            <a:pPr lvl="1">
              <a:spcBef>
                <a:spcPts val="0"/>
              </a:spcBef>
              <a:spcAft>
                <a:spcPts val="2400"/>
              </a:spcAft>
            </a:pPr>
            <a:r>
              <a:rPr lang="en-US" sz="2800" dirty="0"/>
              <a:t>Highly constrained contexts (</a:t>
            </a:r>
            <a:r>
              <a:rPr lang="en-US" sz="2800" i="1" dirty="0"/>
              <a:t>The lifeguards received a report of sharks right near the beach. Their immediate concern was to prevent any incidents in the sea. Hence, they cautioned the…</a:t>
            </a:r>
            <a:r>
              <a:rPr lang="en-US" sz="2800" dirty="0"/>
              <a:t>)</a:t>
            </a:r>
          </a:p>
          <a:p>
            <a:pPr lvl="3">
              <a:spcBef>
                <a:spcPts val="0"/>
              </a:spcBef>
              <a:spcAft>
                <a:spcPts val="2400"/>
              </a:spcAft>
            </a:pPr>
            <a:r>
              <a:rPr lang="en-US" sz="2800" dirty="0">
                <a:highlight>
                  <a:srgbClr val="FFFF00"/>
                </a:highlight>
              </a:rPr>
              <a:t>Expected (swimmers)- highly predictable and satisfies all constraints on event and semantic level</a:t>
            </a:r>
          </a:p>
          <a:p>
            <a:pPr marL="0" indent="0">
              <a:spcBef>
                <a:spcPts val="0"/>
              </a:spcBef>
              <a:spcAft>
                <a:spcPts val="2400"/>
              </a:spcAft>
              <a:buNone/>
            </a:pPr>
            <a:endParaRPr lang="en-US" dirty="0"/>
          </a:p>
        </p:txBody>
      </p:sp>
      <p:pic>
        <p:nvPicPr>
          <p:cNvPr id="4" name="Picture 3" descr="abstract image">
            <a:extLst>
              <a:ext uri="{FF2B5EF4-FFF2-40B4-BE49-F238E27FC236}">
                <a16:creationId xmlns:a16="http://schemas.microsoft.com/office/drawing/2014/main" id="{211DF92F-D8F9-4F1A-97BF-B67D2B9B24ED}"/>
              </a:ext>
            </a:extLst>
          </p:cNvPr>
          <p:cNvPicPr>
            <a:picLocks noChangeAspect="1"/>
          </p:cNvPicPr>
          <p:nvPr/>
        </p:nvPicPr>
        <p:blipFill rotWithShape="1">
          <a:blip r:embed="rId3">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D3A97486-D9D7-4AE1-8373-338FD603E0D1}"/>
              </a:ext>
            </a:extLst>
          </p:cNvPr>
          <p:cNvSpPr>
            <a:spLocks noGrp="1"/>
          </p:cNvSpPr>
          <p:nvPr>
            <p:ph type="sldNum" sz="quarter" idx="12"/>
          </p:nvPr>
        </p:nvSpPr>
        <p:spPr/>
        <p:txBody>
          <a:bodyPr/>
          <a:lstStyle/>
          <a:p>
            <a:fld id="{34B7E4EF-A1BD-40F4-AB7B-04F084DD991D}" type="slidenum">
              <a:rPr lang="en-US" smtClean="0"/>
              <a:t>13</a:t>
            </a:fld>
            <a:endParaRPr lang="en-US" dirty="0"/>
          </a:p>
        </p:txBody>
      </p:sp>
    </p:spTree>
    <p:extLst>
      <p:ext uri="{BB962C8B-B14F-4D97-AF65-F5344CB8AC3E}">
        <p14:creationId xmlns:p14="http://schemas.microsoft.com/office/powerpoint/2010/main" val="4572381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3894-BBDC-4662-A732-DFF2FFC2716B}"/>
              </a:ext>
            </a:extLst>
          </p:cNvPr>
          <p:cNvSpPr>
            <a:spLocks noGrp="1"/>
          </p:cNvSpPr>
          <p:nvPr>
            <p:ph type="title"/>
          </p:nvPr>
        </p:nvSpPr>
        <p:spPr/>
        <p:txBody>
          <a:bodyPr>
            <a:normAutofit/>
          </a:bodyPr>
          <a:lstStyle/>
          <a:p>
            <a:r>
              <a:rPr lang="en-US" sz="3600" b="1" dirty="0"/>
              <a:t>Materials Cont.</a:t>
            </a:r>
          </a:p>
        </p:txBody>
      </p:sp>
      <p:sp>
        <p:nvSpPr>
          <p:cNvPr id="3" name="Content Placeholder 2">
            <a:extLst>
              <a:ext uri="{FF2B5EF4-FFF2-40B4-BE49-F238E27FC236}">
                <a16:creationId xmlns:a16="http://schemas.microsoft.com/office/drawing/2014/main" id="{4B1918F6-D7D2-40B1-8539-22FBF099244C}"/>
              </a:ext>
            </a:extLst>
          </p:cNvPr>
          <p:cNvSpPr>
            <a:spLocks noGrp="1"/>
          </p:cNvSpPr>
          <p:nvPr>
            <p:ph idx="1"/>
          </p:nvPr>
        </p:nvSpPr>
        <p:spPr>
          <a:xfrm>
            <a:off x="838200" y="1828799"/>
            <a:ext cx="10515600" cy="4796287"/>
          </a:xfrm>
        </p:spPr>
        <p:txBody>
          <a:bodyPr>
            <a:noAutofit/>
          </a:bodyPr>
          <a:lstStyle/>
          <a:p>
            <a:pPr lvl="3">
              <a:spcBef>
                <a:spcPts val="0"/>
              </a:spcBef>
              <a:spcAft>
                <a:spcPts val="2400"/>
              </a:spcAft>
            </a:pPr>
            <a:r>
              <a:rPr lang="en-US" sz="2800" dirty="0">
                <a:highlight>
                  <a:srgbClr val="FFFF00"/>
                </a:highlight>
              </a:rPr>
              <a:t>Unexpected (</a:t>
            </a:r>
            <a:r>
              <a:rPr lang="en-US" sz="2800" i="1" dirty="0">
                <a:highlight>
                  <a:srgbClr val="FFFF00"/>
                </a:highlight>
              </a:rPr>
              <a:t>trainees</a:t>
            </a:r>
            <a:r>
              <a:rPr lang="en-US" sz="2800" dirty="0">
                <a:highlight>
                  <a:srgbClr val="FFFF00"/>
                </a:highlight>
              </a:rPr>
              <a:t>)- plausible but violates specific event and semantic features but not event structure/animacy</a:t>
            </a:r>
          </a:p>
          <a:p>
            <a:pPr lvl="3">
              <a:spcBef>
                <a:spcPts val="0"/>
              </a:spcBef>
              <a:spcAft>
                <a:spcPts val="2400"/>
              </a:spcAft>
            </a:pPr>
            <a:r>
              <a:rPr lang="en-US" sz="2800" dirty="0"/>
              <a:t>Anomalous (</a:t>
            </a:r>
            <a:r>
              <a:rPr lang="en-US" sz="2800" i="1" dirty="0"/>
              <a:t>drawer</a:t>
            </a:r>
            <a:r>
              <a:rPr lang="en-US" sz="2800" dirty="0"/>
              <a:t>)- double violation for event structure/animacy and specific event/lexical item</a:t>
            </a:r>
          </a:p>
          <a:p>
            <a:pPr marL="0" indent="0">
              <a:spcBef>
                <a:spcPts val="0"/>
              </a:spcBef>
              <a:spcAft>
                <a:spcPts val="2400"/>
              </a:spcAft>
              <a:buNone/>
            </a:pPr>
            <a:endParaRPr lang="en-US" dirty="0"/>
          </a:p>
        </p:txBody>
      </p:sp>
      <p:pic>
        <p:nvPicPr>
          <p:cNvPr id="4" name="Picture 3" descr="abstract image">
            <a:extLst>
              <a:ext uri="{FF2B5EF4-FFF2-40B4-BE49-F238E27FC236}">
                <a16:creationId xmlns:a16="http://schemas.microsoft.com/office/drawing/2014/main" id="{211DF92F-D8F9-4F1A-97BF-B67D2B9B24ED}"/>
              </a:ext>
            </a:extLst>
          </p:cNvPr>
          <p:cNvPicPr>
            <a:picLocks noChangeAspect="1"/>
          </p:cNvPicPr>
          <p:nvPr/>
        </p:nvPicPr>
        <p:blipFill rotWithShape="1">
          <a:blip r:embed="rId3">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D3A97486-D9D7-4AE1-8373-338FD603E0D1}"/>
              </a:ext>
            </a:extLst>
          </p:cNvPr>
          <p:cNvSpPr>
            <a:spLocks noGrp="1"/>
          </p:cNvSpPr>
          <p:nvPr>
            <p:ph type="sldNum" sz="quarter" idx="12"/>
          </p:nvPr>
        </p:nvSpPr>
        <p:spPr/>
        <p:txBody>
          <a:bodyPr/>
          <a:lstStyle/>
          <a:p>
            <a:fld id="{34B7E4EF-A1BD-40F4-AB7B-04F084DD991D}" type="slidenum">
              <a:rPr lang="en-US" smtClean="0"/>
              <a:t>14</a:t>
            </a:fld>
            <a:endParaRPr lang="en-US" dirty="0"/>
          </a:p>
        </p:txBody>
      </p:sp>
    </p:spTree>
    <p:extLst>
      <p:ext uri="{BB962C8B-B14F-4D97-AF65-F5344CB8AC3E}">
        <p14:creationId xmlns:p14="http://schemas.microsoft.com/office/powerpoint/2010/main" val="25174329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0B94-59DF-436A-8074-D23CA1EB935D}"/>
              </a:ext>
            </a:extLst>
          </p:cNvPr>
          <p:cNvSpPr>
            <a:spLocks noGrp="1"/>
          </p:cNvSpPr>
          <p:nvPr>
            <p:ph type="title"/>
          </p:nvPr>
        </p:nvSpPr>
        <p:spPr/>
        <p:txBody>
          <a:bodyPr>
            <a:normAutofit/>
          </a:bodyPr>
          <a:lstStyle/>
          <a:p>
            <a:r>
              <a:rPr lang="en-US" sz="3600" b="1" dirty="0"/>
              <a:t>Materials Cont.</a:t>
            </a:r>
          </a:p>
        </p:txBody>
      </p:sp>
      <p:sp>
        <p:nvSpPr>
          <p:cNvPr id="3" name="Content Placeholder 2">
            <a:extLst>
              <a:ext uri="{FF2B5EF4-FFF2-40B4-BE49-F238E27FC236}">
                <a16:creationId xmlns:a16="http://schemas.microsoft.com/office/drawing/2014/main" id="{45FE6FE7-59EA-4768-9F68-4A20E72DB15E}"/>
              </a:ext>
            </a:extLst>
          </p:cNvPr>
          <p:cNvSpPr>
            <a:spLocks noGrp="1"/>
          </p:cNvSpPr>
          <p:nvPr>
            <p:ph idx="1"/>
          </p:nvPr>
        </p:nvSpPr>
        <p:spPr>
          <a:xfrm>
            <a:off x="838200" y="1690688"/>
            <a:ext cx="10515600" cy="4934399"/>
          </a:xfrm>
        </p:spPr>
        <p:txBody>
          <a:bodyPr>
            <a:normAutofit/>
          </a:bodyPr>
          <a:lstStyle/>
          <a:p>
            <a:pPr lvl="1">
              <a:spcBef>
                <a:spcPts val="0"/>
              </a:spcBef>
              <a:spcAft>
                <a:spcPts val="2400"/>
              </a:spcAft>
            </a:pPr>
            <a:r>
              <a:rPr lang="en-US" sz="3000" dirty="0"/>
              <a:t>Minimally constrained contexts (</a:t>
            </a:r>
            <a:r>
              <a:rPr lang="en-US" sz="3000" i="1" dirty="0"/>
              <a:t>Eric and Grant received the news late in the day. They mulled over the information and decided it was better to act sooner rather than later. Hence, they cautioned the…)</a:t>
            </a:r>
            <a:endParaRPr lang="en-US" sz="3000" dirty="0"/>
          </a:p>
          <a:p>
            <a:pPr lvl="2">
              <a:spcBef>
                <a:spcPts val="0"/>
              </a:spcBef>
              <a:spcAft>
                <a:spcPts val="2400"/>
              </a:spcAft>
            </a:pPr>
            <a:r>
              <a:rPr lang="en-US" sz="3000" dirty="0"/>
              <a:t>Context and semantics are not specifically constrained and will be completed with </a:t>
            </a:r>
          </a:p>
          <a:p>
            <a:pPr>
              <a:spcBef>
                <a:spcPts val="0"/>
              </a:spcBef>
              <a:spcAft>
                <a:spcPts val="2400"/>
              </a:spcAft>
            </a:pPr>
            <a:endParaRPr lang="en-US" dirty="0"/>
          </a:p>
        </p:txBody>
      </p:sp>
      <p:pic>
        <p:nvPicPr>
          <p:cNvPr id="4" name="Picture 3" descr="abstract image">
            <a:extLst>
              <a:ext uri="{FF2B5EF4-FFF2-40B4-BE49-F238E27FC236}">
                <a16:creationId xmlns:a16="http://schemas.microsoft.com/office/drawing/2014/main" id="{ACB2EDC8-A440-4605-B1F3-ED74AA5B4BD3}"/>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4DC2480C-FEBD-4B35-9A52-FCF9D92E226E}"/>
              </a:ext>
            </a:extLst>
          </p:cNvPr>
          <p:cNvSpPr>
            <a:spLocks noGrp="1"/>
          </p:cNvSpPr>
          <p:nvPr>
            <p:ph type="sldNum" sz="quarter" idx="12"/>
          </p:nvPr>
        </p:nvSpPr>
        <p:spPr/>
        <p:txBody>
          <a:bodyPr/>
          <a:lstStyle/>
          <a:p>
            <a:fld id="{34B7E4EF-A1BD-40F4-AB7B-04F084DD991D}" type="slidenum">
              <a:rPr lang="en-US" smtClean="0"/>
              <a:t>15</a:t>
            </a:fld>
            <a:endParaRPr lang="en-US" dirty="0"/>
          </a:p>
        </p:txBody>
      </p:sp>
    </p:spTree>
    <p:extLst>
      <p:ext uri="{BB962C8B-B14F-4D97-AF65-F5344CB8AC3E}">
        <p14:creationId xmlns:p14="http://schemas.microsoft.com/office/powerpoint/2010/main" val="873619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0B94-59DF-436A-8074-D23CA1EB935D}"/>
              </a:ext>
            </a:extLst>
          </p:cNvPr>
          <p:cNvSpPr>
            <a:spLocks noGrp="1"/>
          </p:cNvSpPr>
          <p:nvPr>
            <p:ph type="title"/>
          </p:nvPr>
        </p:nvSpPr>
        <p:spPr/>
        <p:txBody>
          <a:bodyPr>
            <a:normAutofit/>
          </a:bodyPr>
          <a:lstStyle/>
          <a:p>
            <a:r>
              <a:rPr lang="en-US" sz="3600" b="1" dirty="0"/>
              <a:t>Materials Cont.</a:t>
            </a:r>
          </a:p>
        </p:txBody>
      </p:sp>
      <p:sp>
        <p:nvSpPr>
          <p:cNvPr id="3" name="Content Placeholder 2">
            <a:extLst>
              <a:ext uri="{FF2B5EF4-FFF2-40B4-BE49-F238E27FC236}">
                <a16:creationId xmlns:a16="http://schemas.microsoft.com/office/drawing/2014/main" id="{45FE6FE7-59EA-4768-9F68-4A20E72DB15E}"/>
              </a:ext>
            </a:extLst>
          </p:cNvPr>
          <p:cNvSpPr>
            <a:spLocks noGrp="1"/>
          </p:cNvSpPr>
          <p:nvPr>
            <p:ph idx="1"/>
          </p:nvPr>
        </p:nvSpPr>
        <p:spPr>
          <a:xfrm>
            <a:off x="838200" y="1690688"/>
            <a:ext cx="10515600" cy="4934399"/>
          </a:xfrm>
        </p:spPr>
        <p:txBody>
          <a:bodyPr>
            <a:normAutofit/>
          </a:bodyPr>
          <a:lstStyle/>
          <a:p>
            <a:pPr lvl="3">
              <a:spcBef>
                <a:spcPts val="0"/>
              </a:spcBef>
              <a:spcAft>
                <a:spcPts val="2400"/>
              </a:spcAft>
            </a:pPr>
            <a:r>
              <a:rPr lang="en-US" sz="3000" dirty="0">
                <a:highlight>
                  <a:srgbClr val="FFFF00"/>
                </a:highlight>
              </a:rPr>
              <a:t>Unexpected (trainees)- plausible but unexpected (no violation of event or animacy)</a:t>
            </a:r>
          </a:p>
          <a:p>
            <a:pPr lvl="3">
              <a:spcBef>
                <a:spcPts val="0"/>
              </a:spcBef>
              <a:spcAft>
                <a:spcPts val="2400"/>
              </a:spcAft>
            </a:pPr>
            <a:r>
              <a:rPr lang="en-US" sz="3000" dirty="0"/>
              <a:t>Anomalous (drawer)- violated event structure and animacy constraints but not specific event or semantics for lexical item</a:t>
            </a:r>
          </a:p>
          <a:p>
            <a:pPr>
              <a:spcBef>
                <a:spcPts val="0"/>
              </a:spcBef>
              <a:spcAft>
                <a:spcPts val="2400"/>
              </a:spcAft>
            </a:pPr>
            <a:endParaRPr lang="en-US" dirty="0"/>
          </a:p>
        </p:txBody>
      </p:sp>
      <p:pic>
        <p:nvPicPr>
          <p:cNvPr id="4" name="Picture 3" descr="abstract image">
            <a:extLst>
              <a:ext uri="{FF2B5EF4-FFF2-40B4-BE49-F238E27FC236}">
                <a16:creationId xmlns:a16="http://schemas.microsoft.com/office/drawing/2014/main" id="{ACB2EDC8-A440-4605-B1F3-ED74AA5B4BD3}"/>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4DC2480C-FEBD-4B35-9A52-FCF9D92E226E}"/>
              </a:ext>
            </a:extLst>
          </p:cNvPr>
          <p:cNvSpPr>
            <a:spLocks noGrp="1"/>
          </p:cNvSpPr>
          <p:nvPr>
            <p:ph type="sldNum" sz="quarter" idx="12"/>
          </p:nvPr>
        </p:nvSpPr>
        <p:spPr/>
        <p:txBody>
          <a:bodyPr/>
          <a:lstStyle/>
          <a:p>
            <a:fld id="{34B7E4EF-A1BD-40F4-AB7B-04F084DD991D}" type="slidenum">
              <a:rPr lang="en-US" smtClean="0"/>
              <a:t>16</a:t>
            </a:fld>
            <a:endParaRPr lang="en-US" dirty="0"/>
          </a:p>
        </p:txBody>
      </p:sp>
    </p:spTree>
    <p:extLst>
      <p:ext uri="{BB962C8B-B14F-4D97-AF65-F5344CB8AC3E}">
        <p14:creationId xmlns:p14="http://schemas.microsoft.com/office/powerpoint/2010/main" val="22077334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bstract image">
            <a:extLst>
              <a:ext uri="{FF2B5EF4-FFF2-40B4-BE49-F238E27FC236}">
                <a16:creationId xmlns:a16="http://schemas.microsoft.com/office/drawing/2014/main" id="{2B96AE23-5E15-4996-8EA9-1DFABAE9A14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31432" y="0"/>
            <a:ext cx="6095999" cy="6857990"/>
          </a:xfrm>
          <a:prstGeom prst="rect">
            <a:avLst/>
          </a:prstGeom>
        </p:spPr>
      </p:pic>
      <p:sp>
        <p:nvSpPr>
          <p:cNvPr id="2" name="Title 1">
            <a:extLst>
              <a:ext uri="{FF2B5EF4-FFF2-40B4-BE49-F238E27FC236}">
                <a16:creationId xmlns:a16="http://schemas.microsoft.com/office/drawing/2014/main" id="{FC1A6E6D-29FB-4ED6-AD07-94B81305DEE2}"/>
              </a:ext>
            </a:extLst>
          </p:cNvPr>
          <p:cNvSpPr>
            <a:spLocks noGrp="1"/>
          </p:cNvSpPr>
          <p:nvPr>
            <p:ph type="title"/>
          </p:nvPr>
        </p:nvSpPr>
        <p:spPr>
          <a:xfrm>
            <a:off x="374181" y="448574"/>
            <a:ext cx="5441003" cy="1391808"/>
          </a:xfrm>
        </p:spPr>
        <p:txBody>
          <a:bodyPr>
            <a:normAutofit/>
          </a:bodyPr>
          <a:lstStyle/>
          <a:p>
            <a:r>
              <a:rPr lang="en-US" sz="3600" b="1" dirty="0"/>
              <a:t>Procedure- EEG 				   Recordings</a:t>
            </a:r>
            <a:endParaRPr lang="en-US" sz="3200" b="1" dirty="0"/>
          </a:p>
        </p:txBody>
      </p:sp>
      <p:sp>
        <p:nvSpPr>
          <p:cNvPr id="24" name="Content Placeholder 10">
            <a:extLst>
              <a:ext uri="{FF2B5EF4-FFF2-40B4-BE49-F238E27FC236}">
                <a16:creationId xmlns:a16="http://schemas.microsoft.com/office/drawing/2014/main" id="{BC4263E9-8F64-4D74-BD30-9A5E832F7353}"/>
              </a:ext>
            </a:extLst>
          </p:cNvPr>
          <p:cNvSpPr>
            <a:spLocks noGrp="1"/>
          </p:cNvSpPr>
          <p:nvPr>
            <p:ph idx="1"/>
          </p:nvPr>
        </p:nvSpPr>
        <p:spPr>
          <a:xfrm>
            <a:off x="374181" y="1972974"/>
            <a:ext cx="4957554" cy="3496120"/>
          </a:xfrm>
        </p:spPr>
        <p:txBody>
          <a:bodyPr>
            <a:noAutofit/>
          </a:bodyPr>
          <a:lstStyle/>
          <a:p>
            <a:pPr>
              <a:spcBef>
                <a:spcPts val="0"/>
              </a:spcBef>
              <a:spcAft>
                <a:spcPts val="2400"/>
              </a:spcAft>
            </a:pPr>
            <a:r>
              <a:rPr lang="en-US" dirty="0"/>
              <a:t>32 sintered Ag/AgCl electrodes held to scalp with elastic cap </a:t>
            </a:r>
            <a:r>
              <a:rPr lang="en-US" sz="1800" dirty="0">
                <a:solidFill>
                  <a:schemeClr val="bg1">
                    <a:lumMod val="65000"/>
                  </a:schemeClr>
                </a:solidFill>
              </a:rPr>
              <a:t>(GND </a:t>
            </a:r>
            <a:r>
              <a:rPr lang="en-US" sz="1800" dirty="0" err="1">
                <a:solidFill>
                  <a:schemeClr val="bg1">
                    <a:lumMod val="65000"/>
                  </a:schemeClr>
                </a:solidFill>
              </a:rPr>
              <a:t>WaveGuard</a:t>
            </a:r>
            <a:r>
              <a:rPr lang="en-US" sz="1800" dirty="0">
                <a:solidFill>
                  <a:schemeClr val="bg1">
                    <a:lumMod val="65000"/>
                  </a:schemeClr>
                </a:solidFill>
              </a:rPr>
              <a:t> 64 Electrode cap) </a:t>
            </a:r>
          </a:p>
          <a:p>
            <a:pPr lvl="1">
              <a:spcBef>
                <a:spcPts val="0"/>
              </a:spcBef>
              <a:spcAft>
                <a:spcPts val="2400"/>
              </a:spcAft>
            </a:pPr>
            <a:r>
              <a:rPr lang="en-US" dirty="0"/>
              <a:t>Amplified using a Full-band EEG DC Amplifier, 256Hz sampling rate (bandpass filter of 0.01–40Hz- applied offline)</a:t>
            </a:r>
          </a:p>
          <a:p>
            <a:pPr lvl="1">
              <a:spcBef>
                <a:spcPts val="0"/>
              </a:spcBef>
              <a:spcAft>
                <a:spcPts val="2400"/>
              </a:spcAft>
            </a:pPr>
            <a:r>
              <a:rPr lang="en-US" dirty="0"/>
              <a:t>All signals will be recorded continuously</a:t>
            </a:r>
          </a:p>
        </p:txBody>
      </p:sp>
      <p:pic>
        <p:nvPicPr>
          <p:cNvPr id="6" name="Picture 5">
            <a:extLst>
              <a:ext uri="{FF2B5EF4-FFF2-40B4-BE49-F238E27FC236}">
                <a16:creationId xmlns:a16="http://schemas.microsoft.com/office/drawing/2014/main" id="{9BE7042A-631F-4504-815E-AB020C0229CA}"/>
              </a:ext>
            </a:extLst>
          </p:cNvPr>
          <p:cNvPicPr>
            <a:picLocks noChangeAspect="1"/>
          </p:cNvPicPr>
          <p:nvPr/>
        </p:nvPicPr>
        <p:blipFill>
          <a:blip r:embed="rId4"/>
          <a:stretch>
            <a:fillRect/>
          </a:stretch>
        </p:blipFill>
        <p:spPr>
          <a:xfrm>
            <a:off x="6495849" y="794351"/>
            <a:ext cx="5367164" cy="5385725"/>
          </a:xfrm>
          <a:prstGeom prst="rect">
            <a:avLst/>
          </a:prstGeom>
        </p:spPr>
      </p:pic>
      <p:sp>
        <p:nvSpPr>
          <p:cNvPr id="3" name="Slide Number Placeholder 2">
            <a:extLst>
              <a:ext uri="{FF2B5EF4-FFF2-40B4-BE49-F238E27FC236}">
                <a16:creationId xmlns:a16="http://schemas.microsoft.com/office/drawing/2014/main" id="{79F34FFF-0B9B-458F-8C91-01B78F40D851}"/>
              </a:ext>
            </a:extLst>
          </p:cNvPr>
          <p:cNvSpPr>
            <a:spLocks noGrp="1"/>
          </p:cNvSpPr>
          <p:nvPr>
            <p:ph type="sldNum" sz="quarter" idx="12"/>
          </p:nvPr>
        </p:nvSpPr>
        <p:spPr/>
        <p:txBody>
          <a:bodyPr/>
          <a:lstStyle/>
          <a:p>
            <a:fld id="{34B7E4EF-A1BD-40F4-AB7B-04F084DD991D}" type="slidenum">
              <a:rPr lang="en-US" smtClean="0"/>
              <a:t>17</a:t>
            </a:fld>
            <a:endParaRPr lang="en-US" dirty="0"/>
          </a:p>
        </p:txBody>
      </p:sp>
      <p:sp>
        <p:nvSpPr>
          <p:cNvPr id="4" name="Rectangle 3">
            <a:extLst>
              <a:ext uri="{FF2B5EF4-FFF2-40B4-BE49-F238E27FC236}">
                <a16:creationId xmlns:a16="http://schemas.microsoft.com/office/drawing/2014/main" id="{6226DDAF-A600-4385-958E-456F75EE89BA}"/>
              </a:ext>
            </a:extLst>
          </p:cNvPr>
          <p:cNvSpPr/>
          <p:nvPr/>
        </p:nvSpPr>
        <p:spPr>
          <a:xfrm>
            <a:off x="7604567" y="3194613"/>
            <a:ext cx="1921398" cy="1088020"/>
          </a:xfrm>
          <a:prstGeom prst="rect">
            <a:avLst/>
          </a:prstGeom>
          <a:no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74580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bstract image">
            <a:extLst>
              <a:ext uri="{FF2B5EF4-FFF2-40B4-BE49-F238E27FC236}">
                <a16:creationId xmlns:a16="http://schemas.microsoft.com/office/drawing/2014/main" id="{2B96AE23-5E15-4996-8EA9-1DFABAE9A14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086235" y="10"/>
            <a:ext cx="6095999" cy="6857990"/>
          </a:xfrm>
          <a:prstGeom prst="rect">
            <a:avLst/>
          </a:prstGeom>
        </p:spPr>
      </p:pic>
      <p:sp>
        <p:nvSpPr>
          <p:cNvPr id="2" name="Title 1">
            <a:extLst>
              <a:ext uri="{FF2B5EF4-FFF2-40B4-BE49-F238E27FC236}">
                <a16:creationId xmlns:a16="http://schemas.microsoft.com/office/drawing/2014/main" id="{FC1A6E6D-29FB-4ED6-AD07-94B81305DEE2}"/>
              </a:ext>
            </a:extLst>
          </p:cNvPr>
          <p:cNvSpPr>
            <a:spLocks noGrp="1"/>
          </p:cNvSpPr>
          <p:nvPr>
            <p:ph type="title"/>
          </p:nvPr>
        </p:nvSpPr>
        <p:spPr>
          <a:xfrm>
            <a:off x="364417" y="727627"/>
            <a:ext cx="5518798" cy="1011526"/>
          </a:xfrm>
        </p:spPr>
        <p:txBody>
          <a:bodyPr>
            <a:noAutofit/>
          </a:bodyPr>
          <a:lstStyle/>
          <a:p>
            <a:r>
              <a:rPr lang="en-US" sz="3600" b="1" dirty="0"/>
              <a:t>Procedure- Stimulus 			Presentation</a:t>
            </a:r>
          </a:p>
        </p:txBody>
      </p:sp>
      <p:sp>
        <p:nvSpPr>
          <p:cNvPr id="24" name="Content Placeholder 10">
            <a:extLst>
              <a:ext uri="{FF2B5EF4-FFF2-40B4-BE49-F238E27FC236}">
                <a16:creationId xmlns:a16="http://schemas.microsoft.com/office/drawing/2014/main" id="{BC4263E9-8F64-4D74-BD30-9A5E832F7353}"/>
              </a:ext>
            </a:extLst>
          </p:cNvPr>
          <p:cNvSpPr>
            <a:spLocks noGrp="1"/>
          </p:cNvSpPr>
          <p:nvPr>
            <p:ph idx="1"/>
          </p:nvPr>
        </p:nvSpPr>
        <p:spPr>
          <a:xfrm>
            <a:off x="645039" y="2099658"/>
            <a:ext cx="4957554" cy="3496120"/>
          </a:xfrm>
        </p:spPr>
        <p:txBody>
          <a:bodyPr>
            <a:noAutofit/>
          </a:bodyPr>
          <a:lstStyle/>
          <a:p>
            <a:pPr>
              <a:lnSpc>
                <a:spcPct val="100000"/>
              </a:lnSpc>
              <a:spcBef>
                <a:spcPts val="0"/>
              </a:spcBef>
              <a:spcAft>
                <a:spcPts val="2400"/>
              </a:spcAft>
            </a:pPr>
            <a:r>
              <a:rPr lang="en-US" dirty="0" err="1"/>
              <a:t>PsychoPy</a:t>
            </a:r>
            <a:endParaRPr lang="en-US" dirty="0"/>
          </a:p>
          <a:p>
            <a:pPr>
              <a:lnSpc>
                <a:spcPct val="100000"/>
              </a:lnSpc>
              <a:spcBef>
                <a:spcPts val="0"/>
              </a:spcBef>
              <a:spcAft>
                <a:spcPts val="2400"/>
              </a:spcAft>
            </a:pPr>
            <a:r>
              <a:rPr lang="en-US" dirty="0"/>
              <a:t>Advance at their own pace through 166 trials</a:t>
            </a:r>
          </a:p>
          <a:p>
            <a:pPr lvl="1">
              <a:lnSpc>
                <a:spcPct val="100000"/>
              </a:lnSpc>
              <a:spcBef>
                <a:spcPts val="0"/>
              </a:spcBef>
              <a:spcAft>
                <a:spcPts val="2400"/>
              </a:spcAft>
            </a:pPr>
            <a:r>
              <a:rPr lang="en-US" dirty="0"/>
              <a:t>Example of 1 to the right</a:t>
            </a:r>
          </a:p>
        </p:txBody>
      </p:sp>
      <p:pic>
        <p:nvPicPr>
          <p:cNvPr id="7" name="Content Placeholder 6" descr="A picture containing text&#10;&#10;Description automatically generated">
            <a:extLst>
              <a:ext uri="{FF2B5EF4-FFF2-40B4-BE49-F238E27FC236}">
                <a16:creationId xmlns:a16="http://schemas.microsoft.com/office/drawing/2014/main" id="{DF8C6937-94DF-42F6-A336-A10834AD0F71}"/>
              </a:ext>
            </a:extLst>
          </p:cNvPr>
          <p:cNvPicPr>
            <a:picLocks noChangeAspect="1"/>
          </p:cNvPicPr>
          <p:nvPr/>
        </p:nvPicPr>
        <p:blipFill>
          <a:blip r:embed="rId4"/>
          <a:stretch>
            <a:fillRect/>
          </a:stretch>
        </p:blipFill>
        <p:spPr>
          <a:xfrm>
            <a:off x="6450652" y="736137"/>
            <a:ext cx="5367164" cy="5385725"/>
          </a:xfrm>
          <a:prstGeom prst="rect">
            <a:avLst/>
          </a:prstGeom>
        </p:spPr>
      </p:pic>
      <p:sp>
        <p:nvSpPr>
          <p:cNvPr id="3" name="Slide Number Placeholder 2">
            <a:extLst>
              <a:ext uri="{FF2B5EF4-FFF2-40B4-BE49-F238E27FC236}">
                <a16:creationId xmlns:a16="http://schemas.microsoft.com/office/drawing/2014/main" id="{0EBF0DA1-6D0F-4B8B-9E59-8DF788487836}"/>
              </a:ext>
            </a:extLst>
          </p:cNvPr>
          <p:cNvSpPr>
            <a:spLocks noGrp="1"/>
          </p:cNvSpPr>
          <p:nvPr>
            <p:ph type="sldNum" sz="quarter" idx="12"/>
          </p:nvPr>
        </p:nvSpPr>
        <p:spPr/>
        <p:txBody>
          <a:bodyPr/>
          <a:lstStyle/>
          <a:p>
            <a:fld id="{34B7E4EF-A1BD-40F4-AB7B-04F084DD991D}" type="slidenum">
              <a:rPr lang="en-US" smtClean="0"/>
              <a:pPr/>
              <a:t>18</a:t>
            </a:fld>
            <a:endParaRPr lang="en-US" dirty="0"/>
          </a:p>
        </p:txBody>
      </p:sp>
    </p:spTree>
    <p:extLst>
      <p:ext uri="{BB962C8B-B14F-4D97-AF65-F5344CB8AC3E}">
        <p14:creationId xmlns:p14="http://schemas.microsoft.com/office/powerpoint/2010/main" val="89275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501651"/>
            <a:ext cx="5238252" cy="1325563"/>
          </a:xfrm>
        </p:spPr>
        <p:txBody>
          <a:bodyPr>
            <a:noAutofit/>
          </a:bodyPr>
          <a:lstStyle/>
          <a:p>
            <a:r>
              <a:rPr lang="en-US" sz="3600" b="1" dirty="0"/>
              <a:t>Procedure- Stimulus 			Presentation </a:t>
            </a:r>
            <a:br>
              <a:rPr lang="en-US" sz="3600" b="1" dirty="0"/>
            </a:br>
            <a:r>
              <a:rPr lang="en-US" sz="3600" b="1" dirty="0"/>
              <a:t>		Cont.</a:t>
            </a:r>
          </a:p>
        </p:txBody>
      </p:sp>
      <p:sp>
        <p:nvSpPr>
          <p:cNvPr id="3" name="Content Placeholder 2">
            <a:extLst>
              <a:ext uri="{FF2B5EF4-FFF2-40B4-BE49-F238E27FC236}">
                <a16:creationId xmlns:a16="http://schemas.microsoft.com/office/drawing/2014/main" id="{6947EED3-1159-4ABB-8606-7D6F26606AF5}"/>
              </a:ext>
            </a:extLst>
          </p:cNvPr>
          <p:cNvSpPr>
            <a:spLocks noGrp="1"/>
          </p:cNvSpPr>
          <p:nvPr>
            <p:ph idx="1"/>
          </p:nvPr>
        </p:nvSpPr>
        <p:spPr>
          <a:xfrm>
            <a:off x="838200" y="2005011"/>
            <a:ext cx="4883617" cy="4351338"/>
          </a:xfrm>
        </p:spPr>
        <p:txBody>
          <a:bodyPr>
            <a:normAutofit/>
          </a:bodyPr>
          <a:lstStyle/>
          <a:p>
            <a:pPr>
              <a:lnSpc>
                <a:spcPct val="100000"/>
              </a:lnSpc>
              <a:spcBef>
                <a:spcPts val="0"/>
              </a:spcBef>
              <a:spcAft>
                <a:spcPts val="2400"/>
              </a:spcAft>
            </a:pPr>
            <a:r>
              <a:rPr lang="en-US" dirty="0"/>
              <a:t>Sentences 1&amp;2 presented as a whole (set the scenario)</a:t>
            </a:r>
          </a:p>
          <a:p>
            <a:pPr>
              <a:lnSpc>
                <a:spcPct val="100000"/>
              </a:lnSpc>
              <a:spcBef>
                <a:spcPts val="0"/>
              </a:spcBef>
              <a:spcAft>
                <a:spcPts val="2400"/>
              </a:spcAft>
            </a:pPr>
            <a:r>
              <a:rPr lang="en-US" dirty="0"/>
              <a:t>Sentence 3 presented word-by-word (violates or fulfills prediction)</a:t>
            </a:r>
          </a:p>
          <a:p>
            <a:pPr lvl="1">
              <a:lnSpc>
                <a:spcPct val="100000"/>
              </a:lnSpc>
              <a:spcBef>
                <a:spcPts val="0"/>
              </a:spcBef>
              <a:spcAft>
                <a:spcPts val="2400"/>
              </a:spcAft>
            </a:pPr>
            <a:endParaRPr lang="en-US" sz="2800" dirty="0"/>
          </a:p>
        </p:txBody>
      </p:sp>
      <p:pic>
        <p:nvPicPr>
          <p:cNvPr id="4" name="Picture 3" descr="abstract image">
            <a:extLst>
              <a:ext uri="{FF2B5EF4-FFF2-40B4-BE49-F238E27FC236}">
                <a16:creationId xmlns:a16="http://schemas.microsoft.com/office/drawing/2014/main" id="{70161046-AF2D-4964-AA6D-1BB9C4B27F1A}"/>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2414F0CC-6431-4DCA-A7C3-8B55B37FA3F9}"/>
              </a:ext>
            </a:extLst>
          </p:cNvPr>
          <p:cNvSpPr>
            <a:spLocks noGrp="1"/>
          </p:cNvSpPr>
          <p:nvPr>
            <p:ph type="sldNum" sz="quarter" idx="12"/>
          </p:nvPr>
        </p:nvSpPr>
        <p:spPr/>
        <p:txBody>
          <a:bodyPr/>
          <a:lstStyle/>
          <a:p>
            <a:fld id="{34B7E4EF-A1BD-40F4-AB7B-04F084DD991D}" type="slidenum">
              <a:rPr lang="en-US" smtClean="0"/>
              <a:t>19</a:t>
            </a:fld>
            <a:endParaRPr lang="en-US" dirty="0"/>
          </a:p>
        </p:txBody>
      </p:sp>
      <p:pic>
        <p:nvPicPr>
          <p:cNvPr id="6" name="Picture 5" descr="abstract image">
            <a:extLst>
              <a:ext uri="{FF2B5EF4-FFF2-40B4-BE49-F238E27FC236}">
                <a16:creationId xmlns:a16="http://schemas.microsoft.com/office/drawing/2014/main" id="{10EF82CE-69B1-4EFC-A34D-15A92DEA1D0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086235" y="10"/>
            <a:ext cx="6095999" cy="6857990"/>
          </a:xfrm>
          <a:prstGeom prst="rect">
            <a:avLst/>
          </a:prstGeom>
        </p:spPr>
      </p:pic>
      <p:pic>
        <p:nvPicPr>
          <p:cNvPr id="7" name="Content Placeholder 6" descr="A picture containing text&#10;&#10;Description automatically generated">
            <a:extLst>
              <a:ext uri="{FF2B5EF4-FFF2-40B4-BE49-F238E27FC236}">
                <a16:creationId xmlns:a16="http://schemas.microsoft.com/office/drawing/2014/main" id="{7222152F-B2E9-4E4B-B2F7-11CE5076F4AD}"/>
              </a:ext>
            </a:extLst>
          </p:cNvPr>
          <p:cNvPicPr>
            <a:picLocks noChangeAspect="1"/>
          </p:cNvPicPr>
          <p:nvPr/>
        </p:nvPicPr>
        <p:blipFill>
          <a:blip r:embed="rId3"/>
          <a:stretch>
            <a:fillRect/>
          </a:stretch>
        </p:blipFill>
        <p:spPr>
          <a:xfrm>
            <a:off x="6450652" y="736137"/>
            <a:ext cx="5367164" cy="5385725"/>
          </a:xfrm>
          <a:prstGeom prst="rect">
            <a:avLst/>
          </a:prstGeom>
        </p:spPr>
      </p:pic>
    </p:spTree>
    <p:extLst>
      <p:ext uri="{BB962C8B-B14F-4D97-AF65-F5344CB8AC3E}">
        <p14:creationId xmlns:p14="http://schemas.microsoft.com/office/powerpoint/2010/main" val="12636195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p:txBody>
          <a:bodyPr>
            <a:normAutofit/>
          </a:bodyPr>
          <a:lstStyle/>
          <a:p>
            <a:r>
              <a:rPr lang="en-US" sz="3600" b="1" dirty="0"/>
              <a:t>Procedure- Stimulus Presentation Cont.</a:t>
            </a:r>
          </a:p>
        </p:txBody>
      </p:sp>
      <p:sp>
        <p:nvSpPr>
          <p:cNvPr id="3" name="Content Placeholder 2">
            <a:extLst>
              <a:ext uri="{FF2B5EF4-FFF2-40B4-BE49-F238E27FC236}">
                <a16:creationId xmlns:a16="http://schemas.microsoft.com/office/drawing/2014/main" id="{6947EED3-1159-4ABB-8606-7D6F26606AF5}"/>
              </a:ext>
            </a:extLst>
          </p:cNvPr>
          <p:cNvSpPr>
            <a:spLocks noGrp="1"/>
          </p:cNvSpPr>
          <p:nvPr>
            <p:ph idx="1"/>
          </p:nvPr>
        </p:nvSpPr>
        <p:spPr/>
        <p:txBody>
          <a:bodyPr>
            <a:normAutofit/>
          </a:bodyPr>
          <a:lstStyle/>
          <a:p>
            <a:pPr>
              <a:lnSpc>
                <a:spcPct val="100000"/>
              </a:lnSpc>
              <a:spcBef>
                <a:spcPts val="0"/>
              </a:spcBef>
              <a:spcAft>
                <a:spcPts val="2400"/>
              </a:spcAft>
            </a:pPr>
            <a:r>
              <a:rPr lang="en-US" dirty="0"/>
              <a:t>After each trial, judge whether scenario made sense</a:t>
            </a:r>
          </a:p>
          <a:p>
            <a:pPr>
              <a:lnSpc>
                <a:spcPct val="100000"/>
              </a:lnSpc>
              <a:spcBef>
                <a:spcPts val="0"/>
              </a:spcBef>
              <a:spcAft>
                <a:spcPts val="2400"/>
              </a:spcAft>
            </a:pPr>
            <a:r>
              <a:rPr lang="en-US" dirty="0"/>
              <a:t>After 32 trials, answer a comprehension question about the preceding scenario</a:t>
            </a:r>
          </a:p>
          <a:p>
            <a:pPr lvl="1">
              <a:lnSpc>
                <a:spcPct val="100000"/>
              </a:lnSpc>
              <a:spcBef>
                <a:spcPts val="0"/>
              </a:spcBef>
              <a:spcAft>
                <a:spcPts val="2400"/>
              </a:spcAft>
            </a:pPr>
            <a:endParaRPr lang="en-US" sz="2800" dirty="0"/>
          </a:p>
        </p:txBody>
      </p:sp>
      <p:pic>
        <p:nvPicPr>
          <p:cNvPr id="4" name="Picture 3" descr="abstract image">
            <a:extLst>
              <a:ext uri="{FF2B5EF4-FFF2-40B4-BE49-F238E27FC236}">
                <a16:creationId xmlns:a16="http://schemas.microsoft.com/office/drawing/2014/main" id="{70161046-AF2D-4964-AA6D-1BB9C4B27F1A}"/>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2414F0CC-6431-4DCA-A7C3-8B55B37FA3F9}"/>
              </a:ext>
            </a:extLst>
          </p:cNvPr>
          <p:cNvSpPr>
            <a:spLocks noGrp="1"/>
          </p:cNvSpPr>
          <p:nvPr>
            <p:ph type="sldNum" sz="quarter" idx="12"/>
          </p:nvPr>
        </p:nvSpPr>
        <p:spPr/>
        <p:txBody>
          <a:bodyPr/>
          <a:lstStyle/>
          <a:p>
            <a:fld id="{34B7E4EF-A1BD-40F4-AB7B-04F084DD991D}" type="slidenum">
              <a:rPr lang="en-US" smtClean="0"/>
              <a:t>20</a:t>
            </a:fld>
            <a:endParaRPr lang="en-US" dirty="0"/>
          </a:p>
        </p:txBody>
      </p:sp>
    </p:spTree>
    <p:extLst>
      <p:ext uri="{BB962C8B-B14F-4D97-AF65-F5344CB8AC3E}">
        <p14:creationId xmlns:p14="http://schemas.microsoft.com/office/powerpoint/2010/main" val="1926925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rgbClr val="92D050"/>
                </a:solidFill>
              </a:rPr>
              <a:t>READY?</a:t>
            </a:r>
          </a:p>
        </p:txBody>
      </p:sp>
      <p:sp>
        <p:nvSpPr>
          <p:cNvPr id="8" name="Slide Number Placeholder 7">
            <a:extLst>
              <a:ext uri="{FF2B5EF4-FFF2-40B4-BE49-F238E27FC236}">
                <a16:creationId xmlns:a16="http://schemas.microsoft.com/office/drawing/2014/main" id="{D46CEA83-5C16-4FCA-A3E1-6A146B27C248}"/>
              </a:ext>
            </a:extLst>
          </p:cNvPr>
          <p:cNvSpPr>
            <a:spLocks noGrp="1"/>
          </p:cNvSpPr>
          <p:nvPr>
            <p:ph type="sldNum" sz="quarter" idx="12"/>
          </p:nvPr>
        </p:nvSpPr>
        <p:spPr/>
        <p:txBody>
          <a:bodyPr/>
          <a:lstStyle/>
          <a:p>
            <a:fld id="{34B7E4EF-A1BD-40F4-AB7B-04F084DD991D}" type="slidenum">
              <a:rPr lang="en-US" smtClean="0"/>
              <a:t>21</a:t>
            </a:fld>
            <a:endParaRPr lang="en-US" dirty="0"/>
          </a:p>
        </p:txBody>
      </p:sp>
    </p:spTree>
    <p:extLst>
      <p:ext uri="{BB962C8B-B14F-4D97-AF65-F5344CB8AC3E}">
        <p14:creationId xmlns:p14="http://schemas.microsoft.com/office/powerpoint/2010/main" val="12460934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THE LIFEGUARDS RECEIVED A REPORT OF SHARKS RIGHT NEAR THE BEACH.</a:t>
            </a:r>
          </a:p>
        </p:txBody>
      </p:sp>
      <p:sp>
        <p:nvSpPr>
          <p:cNvPr id="3" name="Slide Number Placeholder 2">
            <a:extLst>
              <a:ext uri="{FF2B5EF4-FFF2-40B4-BE49-F238E27FC236}">
                <a16:creationId xmlns:a16="http://schemas.microsoft.com/office/drawing/2014/main" id="{F25B9A50-1F6B-4495-932C-A3CFBD9F404D}"/>
              </a:ext>
            </a:extLst>
          </p:cNvPr>
          <p:cNvSpPr>
            <a:spLocks noGrp="1"/>
          </p:cNvSpPr>
          <p:nvPr>
            <p:ph type="sldNum" sz="quarter" idx="12"/>
          </p:nvPr>
        </p:nvSpPr>
        <p:spPr/>
        <p:txBody>
          <a:bodyPr/>
          <a:lstStyle/>
          <a:p>
            <a:fld id="{34B7E4EF-A1BD-40F4-AB7B-04F084DD991D}" type="slidenum">
              <a:rPr lang="en-US" smtClean="0"/>
              <a:t>22</a:t>
            </a:fld>
            <a:endParaRPr lang="en-US" dirty="0"/>
          </a:p>
        </p:txBody>
      </p:sp>
    </p:spTree>
    <p:extLst>
      <p:ext uri="{BB962C8B-B14F-4D97-AF65-F5344CB8AC3E}">
        <p14:creationId xmlns:p14="http://schemas.microsoft.com/office/powerpoint/2010/main" val="3900223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THEIR IMMEDIATE CONCERN WAS TO PREVENT ANY INCIDENTS IN THE SEA.</a:t>
            </a:r>
          </a:p>
        </p:txBody>
      </p:sp>
      <p:sp>
        <p:nvSpPr>
          <p:cNvPr id="3" name="Slide Number Placeholder 2">
            <a:extLst>
              <a:ext uri="{FF2B5EF4-FFF2-40B4-BE49-F238E27FC236}">
                <a16:creationId xmlns:a16="http://schemas.microsoft.com/office/drawing/2014/main" id="{00024FDE-01D3-47FB-A649-CB24CFE09F40}"/>
              </a:ext>
            </a:extLst>
          </p:cNvPr>
          <p:cNvSpPr>
            <a:spLocks noGrp="1"/>
          </p:cNvSpPr>
          <p:nvPr>
            <p:ph type="sldNum" sz="quarter" idx="12"/>
          </p:nvPr>
        </p:nvSpPr>
        <p:spPr/>
        <p:txBody>
          <a:bodyPr/>
          <a:lstStyle/>
          <a:p>
            <a:fld id="{34B7E4EF-A1BD-40F4-AB7B-04F084DD991D}" type="slidenum">
              <a:rPr lang="en-US" smtClean="0"/>
              <a:t>23</a:t>
            </a:fld>
            <a:endParaRPr lang="en-US" dirty="0"/>
          </a:p>
        </p:txBody>
      </p:sp>
    </p:spTree>
    <p:extLst>
      <p:ext uri="{BB962C8B-B14F-4D97-AF65-F5344CB8AC3E}">
        <p14:creationId xmlns:p14="http://schemas.microsoft.com/office/powerpoint/2010/main" val="8372583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a:t>
            </a:r>
          </a:p>
        </p:txBody>
      </p:sp>
      <p:sp>
        <p:nvSpPr>
          <p:cNvPr id="3" name="Slide Number Placeholder 2">
            <a:extLst>
              <a:ext uri="{FF2B5EF4-FFF2-40B4-BE49-F238E27FC236}">
                <a16:creationId xmlns:a16="http://schemas.microsoft.com/office/drawing/2014/main" id="{3F3A5F4A-AC8C-4679-B245-AE863CEEAF18}"/>
              </a:ext>
            </a:extLst>
          </p:cNvPr>
          <p:cNvSpPr>
            <a:spLocks noGrp="1"/>
          </p:cNvSpPr>
          <p:nvPr>
            <p:ph type="sldNum" sz="quarter" idx="12"/>
          </p:nvPr>
        </p:nvSpPr>
        <p:spPr/>
        <p:txBody>
          <a:bodyPr/>
          <a:lstStyle/>
          <a:p>
            <a:fld id="{34B7E4EF-A1BD-40F4-AB7B-04F084DD991D}" type="slidenum">
              <a:rPr lang="en-US" smtClean="0"/>
              <a:t>24</a:t>
            </a:fld>
            <a:endParaRPr lang="en-US" dirty="0"/>
          </a:p>
        </p:txBody>
      </p:sp>
    </p:spTree>
    <p:extLst>
      <p:ext uri="{BB962C8B-B14F-4D97-AF65-F5344CB8AC3E}">
        <p14:creationId xmlns:p14="http://schemas.microsoft.com/office/powerpoint/2010/main" val="37889226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HENCE,</a:t>
            </a:r>
          </a:p>
        </p:txBody>
      </p:sp>
      <p:sp>
        <p:nvSpPr>
          <p:cNvPr id="3" name="Slide Number Placeholder 2">
            <a:extLst>
              <a:ext uri="{FF2B5EF4-FFF2-40B4-BE49-F238E27FC236}">
                <a16:creationId xmlns:a16="http://schemas.microsoft.com/office/drawing/2014/main" id="{9CE895D2-B851-4E41-8B09-0D6923B1EFEB}"/>
              </a:ext>
            </a:extLst>
          </p:cNvPr>
          <p:cNvSpPr>
            <a:spLocks noGrp="1"/>
          </p:cNvSpPr>
          <p:nvPr>
            <p:ph type="sldNum" sz="quarter" idx="12"/>
          </p:nvPr>
        </p:nvSpPr>
        <p:spPr/>
        <p:txBody>
          <a:bodyPr/>
          <a:lstStyle/>
          <a:p>
            <a:fld id="{34B7E4EF-A1BD-40F4-AB7B-04F084DD991D}" type="slidenum">
              <a:rPr lang="en-US" smtClean="0"/>
              <a:t>25</a:t>
            </a:fld>
            <a:endParaRPr lang="en-US" dirty="0"/>
          </a:p>
        </p:txBody>
      </p:sp>
    </p:spTree>
    <p:extLst>
      <p:ext uri="{BB962C8B-B14F-4D97-AF65-F5344CB8AC3E}">
        <p14:creationId xmlns:p14="http://schemas.microsoft.com/office/powerpoint/2010/main" val="4216851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THEY</a:t>
            </a:r>
          </a:p>
        </p:txBody>
      </p:sp>
      <p:sp>
        <p:nvSpPr>
          <p:cNvPr id="3" name="Slide Number Placeholder 2">
            <a:extLst>
              <a:ext uri="{FF2B5EF4-FFF2-40B4-BE49-F238E27FC236}">
                <a16:creationId xmlns:a16="http://schemas.microsoft.com/office/drawing/2014/main" id="{5F402BC1-FF96-4F94-A779-B89513E227D5}"/>
              </a:ext>
            </a:extLst>
          </p:cNvPr>
          <p:cNvSpPr>
            <a:spLocks noGrp="1"/>
          </p:cNvSpPr>
          <p:nvPr>
            <p:ph type="sldNum" sz="quarter" idx="12"/>
          </p:nvPr>
        </p:nvSpPr>
        <p:spPr/>
        <p:txBody>
          <a:bodyPr/>
          <a:lstStyle/>
          <a:p>
            <a:fld id="{34B7E4EF-A1BD-40F4-AB7B-04F084DD991D}" type="slidenum">
              <a:rPr lang="en-US" smtClean="0"/>
              <a:t>26</a:t>
            </a:fld>
            <a:endParaRPr lang="en-US" dirty="0"/>
          </a:p>
        </p:txBody>
      </p:sp>
    </p:spTree>
    <p:extLst>
      <p:ext uri="{BB962C8B-B14F-4D97-AF65-F5344CB8AC3E}">
        <p14:creationId xmlns:p14="http://schemas.microsoft.com/office/powerpoint/2010/main" val="3967675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CAUTIONED</a:t>
            </a:r>
          </a:p>
        </p:txBody>
      </p:sp>
      <p:sp>
        <p:nvSpPr>
          <p:cNvPr id="3" name="Slide Number Placeholder 2">
            <a:extLst>
              <a:ext uri="{FF2B5EF4-FFF2-40B4-BE49-F238E27FC236}">
                <a16:creationId xmlns:a16="http://schemas.microsoft.com/office/drawing/2014/main" id="{1DF5115B-FAE3-421F-8D44-C71DD7E3386F}"/>
              </a:ext>
            </a:extLst>
          </p:cNvPr>
          <p:cNvSpPr>
            <a:spLocks noGrp="1"/>
          </p:cNvSpPr>
          <p:nvPr>
            <p:ph type="sldNum" sz="quarter" idx="12"/>
          </p:nvPr>
        </p:nvSpPr>
        <p:spPr/>
        <p:txBody>
          <a:bodyPr/>
          <a:lstStyle/>
          <a:p>
            <a:fld id="{34B7E4EF-A1BD-40F4-AB7B-04F084DD991D}" type="slidenum">
              <a:rPr lang="en-US" smtClean="0"/>
              <a:t>27</a:t>
            </a:fld>
            <a:endParaRPr lang="en-US" dirty="0"/>
          </a:p>
        </p:txBody>
      </p:sp>
    </p:spTree>
    <p:extLst>
      <p:ext uri="{BB962C8B-B14F-4D97-AF65-F5344CB8AC3E}">
        <p14:creationId xmlns:p14="http://schemas.microsoft.com/office/powerpoint/2010/main" val="4690132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THE</a:t>
            </a:r>
          </a:p>
        </p:txBody>
      </p:sp>
      <p:sp>
        <p:nvSpPr>
          <p:cNvPr id="3" name="Slide Number Placeholder 2">
            <a:extLst>
              <a:ext uri="{FF2B5EF4-FFF2-40B4-BE49-F238E27FC236}">
                <a16:creationId xmlns:a16="http://schemas.microsoft.com/office/drawing/2014/main" id="{573B4B25-CFAB-4CEC-A75F-6488E9246687}"/>
              </a:ext>
            </a:extLst>
          </p:cNvPr>
          <p:cNvSpPr>
            <a:spLocks noGrp="1"/>
          </p:cNvSpPr>
          <p:nvPr>
            <p:ph type="sldNum" sz="quarter" idx="12"/>
          </p:nvPr>
        </p:nvSpPr>
        <p:spPr/>
        <p:txBody>
          <a:bodyPr/>
          <a:lstStyle/>
          <a:p>
            <a:fld id="{34B7E4EF-A1BD-40F4-AB7B-04F084DD991D}" type="slidenum">
              <a:rPr lang="en-US" smtClean="0"/>
              <a:t>28</a:t>
            </a:fld>
            <a:endParaRPr lang="en-US" dirty="0"/>
          </a:p>
        </p:txBody>
      </p:sp>
    </p:spTree>
    <p:extLst>
      <p:ext uri="{BB962C8B-B14F-4D97-AF65-F5344CB8AC3E}">
        <p14:creationId xmlns:p14="http://schemas.microsoft.com/office/powerpoint/2010/main" val="30348754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SWIMMERS.</a:t>
            </a:r>
          </a:p>
        </p:txBody>
      </p:sp>
      <p:sp>
        <p:nvSpPr>
          <p:cNvPr id="3" name="Slide Number Placeholder 2">
            <a:extLst>
              <a:ext uri="{FF2B5EF4-FFF2-40B4-BE49-F238E27FC236}">
                <a16:creationId xmlns:a16="http://schemas.microsoft.com/office/drawing/2014/main" id="{56C5305D-96A2-4B37-A25D-804DD3C701FE}"/>
              </a:ext>
            </a:extLst>
          </p:cNvPr>
          <p:cNvSpPr>
            <a:spLocks noGrp="1"/>
          </p:cNvSpPr>
          <p:nvPr>
            <p:ph type="sldNum" sz="quarter" idx="12"/>
          </p:nvPr>
        </p:nvSpPr>
        <p:spPr/>
        <p:txBody>
          <a:bodyPr/>
          <a:lstStyle/>
          <a:p>
            <a:fld id="{34B7E4EF-A1BD-40F4-AB7B-04F084DD991D}" type="slidenum">
              <a:rPr lang="en-US" smtClean="0"/>
              <a:t>29</a:t>
            </a:fld>
            <a:endParaRPr lang="en-US" dirty="0"/>
          </a:p>
        </p:txBody>
      </p:sp>
    </p:spTree>
    <p:extLst>
      <p:ext uri="{BB962C8B-B14F-4D97-AF65-F5344CB8AC3E}">
        <p14:creationId xmlns:p14="http://schemas.microsoft.com/office/powerpoint/2010/main" val="2809023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a:t>
            </a:r>
          </a:p>
        </p:txBody>
      </p:sp>
      <p:sp>
        <p:nvSpPr>
          <p:cNvPr id="3" name="Slide Number Placeholder 2">
            <a:extLst>
              <a:ext uri="{FF2B5EF4-FFF2-40B4-BE49-F238E27FC236}">
                <a16:creationId xmlns:a16="http://schemas.microsoft.com/office/drawing/2014/main" id="{88076BFF-3331-485B-9901-6BA24C50F06C}"/>
              </a:ext>
            </a:extLst>
          </p:cNvPr>
          <p:cNvSpPr>
            <a:spLocks noGrp="1"/>
          </p:cNvSpPr>
          <p:nvPr>
            <p:ph type="sldNum" sz="quarter" idx="12"/>
          </p:nvPr>
        </p:nvSpPr>
        <p:spPr/>
        <p:txBody>
          <a:bodyPr/>
          <a:lstStyle/>
          <a:p>
            <a:fld id="{34B7E4EF-A1BD-40F4-AB7B-04F084DD991D}" type="slidenum">
              <a:rPr lang="en-US" smtClean="0"/>
              <a:t>30</a:t>
            </a:fld>
            <a:endParaRPr lang="en-US" dirty="0"/>
          </a:p>
        </p:txBody>
      </p:sp>
    </p:spTree>
    <p:extLst>
      <p:ext uri="{BB962C8B-B14F-4D97-AF65-F5344CB8AC3E}">
        <p14:creationId xmlns:p14="http://schemas.microsoft.com/office/powerpoint/2010/main" val="41838290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rgbClr val="7030A0"/>
                </a:solidFill>
              </a:rPr>
              <a:t>?</a:t>
            </a:r>
          </a:p>
        </p:txBody>
      </p:sp>
      <p:sp>
        <p:nvSpPr>
          <p:cNvPr id="3" name="Slide Number Placeholder 2">
            <a:extLst>
              <a:ext uri="{FF2B5EF4-FFF2-40B4-BE49-F238E27FC236}">
                <a16:creationId xmlns:a16="http://schemas.microsoft.com/office/drawing/2014/main" id="{928443FC-52D2-404E-AC6E-B5F175B2720A}"/>
              </a:ext>
            </a:extLst>
          </p:cNvPr>
          <p:cNvSpPr>
            <a:spLocks noGrp="1"/>
          </p:cNvSpPr>
          <p:nvPr>
            <p:ph type="sldNum" sz="quarter" idx="12"/>
          </p:nvPr>
        </p:nvSpPr>
        <p:spPr/>
        <p:txBody>
          <a:bodyPr/>
          <a:lstStyle/>
          <a:p>
            <a:fld id="{34B7E4EF-A1BD-40F4-AB7B-04F084DD991D}" type="slidenum">
              <a:rPr lang="en-US" smtClean="0"/>
              <a:t>31</a:t>
            </a:fld>
            <a:endParaRPr lang="en-US" dirty="0"/>
          </a:p>
        </p:txBody>
      </p:sp>
    </p:spTree>
    <p:extLst>
      <p:ext uri="{BB962C8B-B14F-4D97-AF65-F5344CB8AC3E}">
        <p14:creationId xmlns:p14="http://schemas.microsoft.com/office/powerpoint/2010/main" val="305504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a:xfrm>
            <a:off x="838200" y="2766218"/>
            <a:ext cx="10515600" cy="1325563"/>
          </a:xfrm>
        </p:spPr>
        <p:txBody>
          <a:bodyPr>
            <a:normAutofit/>
          </a:bodyPr>
          <a:lstStyle/>
          <a:p>
            <a:pPr algn="ctr"/>
            <a:r>
              <a:rPr lang="en-US" sz="3600" b="1" dirty="0">
                <a:solidFill>
                  <a:schemeClr val="bg1"/>
                </a:solidFill>
              </a:rPr>
              <a:t>YES/NO QUESTION</a:t>
            </a:r>
          </a:p>
        </p:txBody>
      </p:sp>
      <p:sp>
        <p:nvSpPr>
          <p:cNvPr id="3" name="Slide Number Placeholder 2">
            <a:extLst>
              <a:ext uri="{FF2B5EF4-FFF2-40B4-BE49-F238E27FC236}">
                <a16:creationId xmlns:a16="http://schemas.microsoft.com/office/drawing/2014/main" id="{8251EA97-2769-4BD8-AF92-CA70DA5A1C57}"/>
              </a:ext>
            </a:extLst>
          </p:cNvPr>
          <p:cNvSpPr>
            <a:spLocks noGrp="1"/>
          </p:cNvSpPr>
          <p:nvPr>
            <p:ph type="sldNum" sz="quarter" idx="12"/>
          </p:nvPr>
        </p:nvSpPr>
        <p:spPr/>
        <p:txBody>
          <a:bodyPr/>
          <a:lstStyle/>
          <a:p>
            <a:fld id="{34B7E4EF-A1BD-40F4-AB7B-04F084DD991D}" type="slidenum">
              <a:rPr lang="en-US" smtClean="0"/>
              <a:t>32</a:t>
            </a:fld>
            <a:endParaRPr lang="en-US" dirty="0"/>
          </a:p>
        </p:txBody>
      </p:sp>
    </p:spTree>
    <p:extLst>
      <p:ext uri="{BB962C8B-B14F-4D97-AF65-F5344CB8AC3E}">
        <p14:creationId xmlns:p14="http://schemas.microsoft.com/office/powerpoint/2010/main" val="133718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p:txBody>
          <a:bodyPr>
            <a:normAutofit/>
          </a:bodyPr>
          <a:lstStyle/>
          <a:p>
            <a:r>
              <a:rPr lang="en-US" sz="3600" b="1" dirty="0"/>
              <a:t>Expected Results</a:t>
            </a:r>
          </a:p>
        </p:txBody>
      </p:sp>
      <p:sp>
        <p:nvSpPr>
          <p:cNvPr id="3" name="Content Placeholder 2">
            <a:extLst>
              <a:ext uri="{FF2B5EF4-FFF2-40B4-BE49-F238E27FC236}">
                <a16:creationId xmlns:a16="http://schemas.microsoft.com/office/drawing/2014/main" id="{6947EED3-1159-4ABB-8606-7D6F26606AF5}"/>
              </a:ext>
            </a:extLst>
          </p:cNvPr>
          <p:cNvSpPr>
            <a:spLocks noGrp="1"/>
          </p:cNvSpPr>
          <p:nvPr>
            <p:ph idx="1"/>
          </p:nvPr>
        </p:nvSpPr>
        <p:spPr/>
        <p:txBody>
          <a:bodyPr>
            <a:normAutofit/>
          </a:bodyPr>
          <a:lstStyle/>
          <a:p>
            <a:pPr>
              <a:lnSpc>
                <a:spcPct val="100000"/>
              </a:lnSpc>
              <a:spcBef>
                <a:spcPts val="0"/>
              </a:spcBef>
              <a:spcAft>
                <a:spcPts val="2400"/>
              </a:spcAft>
            </a:pPr>
            <a:r>
              <a:rPr lang="en-US" sz="2800" dirty="0"/>
              <a:t>Unexpected words for both conditions (high constraint and low constraint) = larger N400 effects than the expected words in the highly constrained condition </a:t>
            </a:r>
            <a:r>
              <a:rPr lang="en-US" sz="1800" dirty="0">
                <a:solidFill>
                  <a:schemeClr val="bg1">
                    <a:lumMod val="65000"/>
                  </a:schemeClr>
                </a:solidFill>
              </a:rPr>
              <a:t>(Kuperberg et al., 2020)</a:t>
            </a:r>
            <a:r>
              <a:rPr lang="en-US" sz="1800" dirty="0"/>
              <a:t> </a:t>
            </a:r>
          </a:p>
          <a:p>
            <a:pPr lvl="1">
              <a:lnSpc>
                <a:spcPct val="100000"/>
              </a:lnSpc>
              <a:spcBef>
                <a:spcPts val="0"/>
              </a:spcBef>
              <a:spcAft>
                <a:spcPts val="2400"/>
              </a:spcAft>
            </a:pPr>
            <a:r>
              <a:rPr lang="en-US" sz="2800" dirty="0"/>
              <a:t>Support for system one of the two-systems account by Kahneman (2011)</a:t>
            </a:r>
          </a:p>
          <a:p>
            <a:pPr lvl="1">
              <a:lnSpc>
                <a:spcPct val="100000"/>
              </a:lnSpc>
              <a:spcBef>
                <a:spcPts val="0"/>
              </a:spcBef>
              <a:spcAft>
                <a:spcPts val="2400"/>
              </a:spcAft>
            </a:pPr>
            <a:r>
              <a:rPr lang="en-US" sz="2800" dirty="0"/>
              <a:t>Evidence that L2 speakers use the same mechanisms for predictive processing</a:t>
            </a:r>
          </a:p>
        </p:txBody>
      </p:sp>
      <p:pic>
        <p:nvPicPr>
          <p:cNvPr id="4" name="Picture 3" descr="abstract image">
            <a:extLst>
              <a:ext uri="{FF2B5EF4-FFF2-40B4-BE49-F238E27FC236}">
                <a16:creationId xmlns:a16="http://schemas.microsoft.com/office/drawing/2014/main" id="{70161046-AF2D-4964-AA6D-1BB9C4B27F1A}"/>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6F871F2D-A7A9-4E69-A0D1-9871F249B2A8}"/>
              </a:ext>
            </a:extLst>
          </p:cNvPr>
          <p:cNvSpPr>
            <a:spLocks noGrp="1"/>
          </p:cNvSpPr>
          <p:nvPr>
            <p:ph type="sldNum" sz="quarter" idx="12"/>
          </p:nvPr>
        </p:nvSpPr>
        <p:spPr/>
        <p:txBody>
          <a:bodyPr/>
          <a:lstStyle/>
          <a:p>
            <a:fld id="{34B7E4EF-A1BD-40F4-AB7B-04F084DD991D}" type="slidenum">
              <a:rPr lang="en-US" smtClean="0"/>
              <a:t>33</a:t>
            </a:fld>
            <a:endParaRPr lang="en-US" dirty="0"/>
          </a:p>
        </p:txBody>
      </p:sp>
    </p:spTree>
    <p:extLst>
      <p:ext uri="{BB962C8B-B14F-4D97-AF65-F5344CB8AC3E}">
        <p14:creationId xmlns:p14="http://schemas.microsoft.com/office/powerpoint/2010/main" val="4692244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8AA3-82C4-4B73-9AEB-074949E42B09}"/>
              </a:ext>
            </a:extLst>
          </p:cNvPr>
          <p:cNvSpPr>
            <a:spLocks noGrp="1"/>
          </p:cNvSpPr>
          <p:nvPr>
            <p:ph type="title"/>
          </p:nvPr>
        </p:nvSpPr>
        <p:spPr/>
        <p:txBody>
          <a:bodyPr>
            <a:normAutofit/>
          </a:bodyPr>
          <a:lstStyle/>
          <a:p>
            <a:r>
              <a:rPr lang="en-US" sz="3600" b="1" dirty="0"/>
              <a:t>Expected Results </a:t>
            </a:r>
            <a:r>
              <a:rPr lang="en-US" sz="3600" b="1" dirty="0" err="1"/>
              <a:t>Cont</a:t>
            </a:r>
            <a:endParaRPr lang="en-US" sz="3600" b="1" dirty="0"/>
          </a:p>
        </p:txBody>
      </p:sp>
      <p:pic>
        <p:nvPicPr>
          <p:cNvPr id="4" name="Picture 3" descr="abstract image">
            <a:extLst>
              <a:ext uri="{FF2B5EF4-FFF2-40B4-BE49-F238E27FC236}">
                <a16:creationId xmlns:a16="http://schemas.microsoft.com/office/drawing/2014/main" id="{70161046-AF2D-4964-AA6D-1BB9C4B27F1A}"/>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pic>
        <p:nvPicPr>
          <p:cNvPr id="8" name="Content Placeholder 7" descr="A screenshot of a cell phone&#10;&#10;Description automatically generated">
            <a:extLst>
              <a:ext uri="{FF2B5EF4-FFF2-40B4-BE49-F238E27FC236}">
                <a16:creationId xmlns:a16="http://schemas.microsoft.com/office/drawing/2014/main" id="{5BA02227-5813-4C46-BBA9-670D5DD459E4}"/>
              </a:ext>
            </a:extLst>
          </p:cNvPr>
          <p:cNvPicPr>
            <a:picLocks noGrp="1" noChangeAspect="1"/>
          </p:cNvPicPr>
          <p:nvPr>
            <p:ph idx="1"/>
          </p:nvPr>
        </p:nvPicPr>
        <p:blipFill>
          <a:blip r:embed="rId3"/>
          <a:stretch>
            <a:fillRect/>
          </a:stretch>
        </p:blipFill>
        <p:spPr>
          <a:xfrm>
            <a:off x="918974" y="1270958"/>
            <a:ext cx="9787608" cy="5587042"/>
          </a:xfrm>
        </p:spPr>
      </p:pic>
      <p:sp>
        <p:nvSpPr>
          <p:cNvPr id="9" name="Slide Number Placeholder 8">
            <a:extLst>
              <a:ext uri="{FF2B5EF4-FFF2-40B4-BE49-F238E27FC236}">
                <a16:creationId xmlns:a16="http://schemas.microsoft.com/office/drawing/2014/main" id="{F543DE73-4BA5-4996-94AB-BCCAA3F375B2}"/>
              </a:ext>
            </a:extLst>
          </p:cNvPr>
          <p:cNvSpPr>
            <a:spLocks noGrp="1"/>
          </p:cNvSpPr>
          <p:nvPr>
            <p:ph type="sldNum" sz="quarter" idx="12"/>
          </p:nvPr>
        </p:nvSpPr>
        <p:spPr/>
        <p:txBody>
          <a:bodyPr/>
          <a:lstStyle/>
          <a:p>
            <a:fld id="{34B7E4EF-A1BD-40F4-AB7B-04F084DD991D}" type="slidenum">
              <a:rPr lang="en-US" smtClean="0"/>
              <a:t>34</a:t>
            </a:fld>
            <a:endParaRPr lang="en-US" dirty="0"/>
          </a:p>
        </p:txBody>
      </p:sp>
    </p:spTree>
    <p:extLst>
      <p:ext uri="{BB962C8B-B14F-4D97-AF65-F5344CB8AC3E}">
        <p14:creationId xmlns:p14="http://schemas.microsoft.com/office/powerpoint/2010/main" val="1068480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A1C5-2A79-46C4-8E14-0454E995F8C5}"/>
              </a:ext>
            </a:extLst>
          </p:cNvPr>
          <p:cNvSpPr>
            <a:spLocks noGrp="1"/>
          </p:cNvSpPr>
          <p:nvPr>
            <p:ph type="title"/>
          </p:nvPr>
        </p:nvSpPr>
        <p:spPr/>
        <p:txBody>
          <a:bodyPr/>
          <a:lstStyle/>
          <a:p>
            <a:r>
              <a:rPr lang="en-US" sz="3600" b="1" dirty="0"/>
              <a:t>Questions</a:t>
            </a:r>
            <a:endParaRPr lang="en-US" b="1" dirty="0"/>
          </a:p>
        </p:txBody>
      </p:sp>
      <p:sp>
        <p:nvSpPr>
          <p:cNvPr id="3" name="Content Placeholder 2">
            <a:extLst>
              <a:ext uri="{FF2B5EF4-FFF2-40B4-BE49-F238E27FC236}">
                <a16:creationId xmlns:a16="http://schemas.microsoft.com/office/drawing/2014/main" id="{4E03C975-A320-44DE-A5A0-0FFA6CEC8513}"/>
              </a:ext>
            </a:extLst>
          </p:cNvPr>
          <p:cNvSpPr>
            <a:spLocks noGrp="1"/>
          </p:cNvSpPr>
          <p:nvPr>
            <p:ph idx="1"/>
          </p:nvPr>
        </p:nvSpPr>
        <p:spPr/>
        <p:txBody>
          <a:bodyPr>
            <a:noAutofit/>
          </a:bodyPr>
          <a:lstStyle/>
          <a:p>
            <a:pPr lvl="0">
              <a:lnSpc>
                <a:spcPct val="100000"/>
              </a:lnSpc>
              <a:spcBef>
                <a:spcPts val="0"/>
              </a:spcBef>
              <a:spcAft>
                <a:spcPts val="2400"/>
              </a:spcAft>
            </a:pPr>
            <a:r>
              <a:rPr lang="en-US" sz="2800" dirty="0"/>
              <a:t>Would it be plausible to use eye-tracking simultaneously to add another way of telling that participants are indeed predicting? </a:t>
            </a:r>
          </a:p>
          <a:p>
            <a:pPr lvl="0">
              <a:lnSpc>
                <a:spcPct val="100000"/>
              </a:lnSpc>
              <a:spcBef>
                <a:spcPts val="0"/>
              </a:spcBef>
              <a:spcAft>
                <a:spcPts val="2400"/>
              </a:spcAft>
            </a:pPr>
            <a:r>
              <a:rPr lang="en-US" sz="2800" dirty="0"/>
              <a:t>The original study (Kuperberg et al., 2020) also included implausible words to make two other conditions (highly constrained anomalous and minimally constrained anomalous), which were also analyzed using N400s. Should I also include these?</a:t>
            </a:r>
          </a:p>
          <a:p>
            <a:pPr marL="0" indent="0">
              <a:lnSpc>
                <a:spcPct val="100000"/>
              </a:lnSpc>
              <a:spcBef>
                <a:spcPts val="0"/>
              </a:spcBef>
              <a:spcAft>
                <a:spcPts val="2400"/>
              </a:spcAft>
              <a:buNone/>
            </a:pPr>
            <a:endParaRPr lang="en-US" sz="2800" dirty="0"/>
          </a:p>
        </p:txBody>
      </p:sp>
      <p:pic>
        <p:nvPicPr>
          <p:cNvPr id="4" name="Picture 3" descr="abstract image">
            <a:extLst>
              <a:ext uri="{FF2B5EF4-FFF2-40B4-BE49-F238E27FC236}">
                <a16:creationId xmlns:a16="http://schemas.microsoft.com/office/drawing/2014/main" id="{1732A116-A7E3-4FDD-A561-30C79073CCCA}"/>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F918EB37-6587-45D1-A944-DEC14DA19C96}"/>
              </a:ext>
            </a:extLst>
          </p:cNvPr>
          <p:cNvSpPr>
            <a:spLocks noGrp="1"/>
          </p:cNvSpPr>
          <p:nvPr>
            <p:ph type="sldNum" sz="quarter" idx="12"/>
          </p:nvPr>
        </p:nvSpPr>
        <p:spPr/>
        <p:txBody>
          <a:bodyPr/>
          <a:lstStyle/>
          <a:p>
            <a:fld id="{34B7E4EF-A1BD-40F4-AB7B-04F084DD991D}" type="slidenum">
              <a:rPr lang="en-US" smtClean="0"/>
              <a:t>35</a:t>
            </a:fld>
            <a:endParaRPr lang="en-US" dirty="0"/>
          </a:p>
        </p:txBody>
      </p:sp>
    </p:spTree>
    <p:extLst>
      <p:ext uri="{BB962C8B-B14F-4D97-AF65-F5344CB8AC3E}">
        <p14:creationId xmlns:p14="http://schemas.microsoft.com/office/powerpoint/2010/main" val="8793431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62EC-52D0-410C-B7BB-7BC6E260D7DC}"/>
              </a:ext>
            </a:extLst>
          </p:cNvPr>
          <p:cNvSpPr>
            <a:spLocks noGrp="1"/>
          </p:cNvSpPr>
          <p:nvPr>
            <p:ph type="title"/>
          </p:nvPr>
        </p:nvSpPr>
        <p:spPr/>
        <p:txBody>
          <a:bodyPr>
            <a:normAutofit/>
          </a:bodyPr>
          <a:lstStyle/>
          <a:p>
            <a:r>
              <a:rPr lang="en-US" sz="3600" b="1" dirty="0"/>
              <a:t>Questions Cont.</a:t>
            </a:r>
          </a:p>
        </p:txBody>
      </p:sp>
      <p:sp>
        <p:nvSpPr>
          <p:cNvPr id="3" name="Content Placeholder 2">
            <a:extLst>
              <a:ext uri="{FF2B5EF4-FFF2-40B4-BE49-F238E27FC236}">
                <a16:creationId xmlns:a16="http://schemas.microsoft.com/office/drawing/2014/main" id="{0FCBD6B9-A5AB-4D38-B276-515AFE3F53E3}"/>
              </a:ext>
            </a:extLst>
          </p:cNvPr>
          <p:cNvSpPr>
            <a:spLocks noGrp="1"/>
          </p:cNvSpPr>
          <p:nvPr>
            <p:ph idx="1"/>
          </p:nvPr>
        </p:nvSpPr>
        <p:spPr/>
        <p:txBody>
          <a:bodyPr>
            <a:normAutofit/>
          </a:bodyPr>
          <a:lstStyle/>
          <a:p>
            <a:pPr>
              <a:lnSpc>
                <a:spcPct val="100000"/>
              </a:lnSpc>
              <a:spcBef>
                <a:spcPts val="0"/>
              </a:spcBef>
              <a:spcAft>
                <a:spcPts val="2400"/>
              </a:spcAft>
            </a:pPr>
            <a:r>
              <a:rPr lang="en-US" sz="2800" dirty="0"/>
              <a:t>Kuperberg et al. (2020) looked at P600s as well. Should I do this as well although I am looking for support of the semantics/associations, which are shown through N400s?</a:t>
            </a:r>
          </a:p>
          <a:p>
            <a:pPr>
              <a:lnSpc>
                <a:spcPct val="100000"/>
              </a:lnSpc>
              <a:spcBef>
                <a:spcPts val="0"/>
              </a:spcBef>
              <a:spcAft>
                <a:spcPts val="2400"/>
              </a:spcAft>
            </a:pPr>
            <a:r>
              <a:rPr lang="en-US" dirty="0"/>
              <a:t>Should I aim for the same L1 background or is a variety fine? Would this possibly affect brain activity?</a:t>
            </a:r>
            <a:endParaRPr lang="en-US" sz="2800" dirty="0"/>
          </a:p>
          <a:p>
            <a:pPr>
              <a:lnSpc>
                <a:spcPct val="100000"/>
              </a:lnSpc>
              <a:spcBef>
                <a:spcPts val="0"/>
              </a:spcBef>
              <a:spcAft>
                <a:spcPts val="2400"/>
              </a:spcAft>
            </a:pPr>
            <a:endParaRPr lang="en-US" sz="2800" dirty="0"/>
          </a:p>
        </p:txBody>
      </p:sp>
      <p:pic>
        <p:nvPicPr>
          <p:cNvPr id="4" name="Picture 3" descr="abstract image">
            <a:extLst>
              <a:ext uri="{FF2B5EF4-FFF2-40B4-BE49-F238E27FC236}">
                <a16:creationId xmlns:a16="http://schemas.microsoft.com/office/drawing/2014/main" id="{FE5E76E0-B911-40D8-857A-035EFB2F68B5}"/>
              </a:ext>
            </a:extLst>
          </p:cNvPr>
          <p:cNvPicPr>
            <a:picLocks noChangeAspect="1"/>
          </p:cNvPicPr>
          <p:nvPr/>
        </p:nvPicPr>
        <p:blipFill rotWithShape="1">
          <a:blip r:embed="rId2">
            <a:extLst>
              <a:ext uri="{28A0092B-C50C-407E-A947-70E740481C1C}">
                <a14:useLocalDpi xmlns:a14="http://schemas.microsoft.com/office/drawing/2010/main" val="0"/>
              </a:ext>
            </a:extLst>
          </a:blip>
          <a:srcRect l="91250"/>
          <a:stretch/>
        </p:blipFill>
        <p:spPr>
          <a:xfrm>
            <a:off x="11510682" y="10"/>
            <a:ext cx="681335" cy="6858000"/>
          </a:xfrm>
          <a:prstGeom prst="rect">
            <a:avLst/>
          </a:prstGeom>
        </p:spPr>
      </p:pic>
      <p:sp>
        <p:nvSpPr>
          <p:cNvPr id="5" name="Slide Number Placeholder 4">
            <a:extLst>
              <a:ext uri="{FF2B5EF4-FFF2-40B4-BE49-F238E27FC236}">
                <a16:creationId xmlns:a16="http://schemas.microsoft.com/office/drawing/2014/main" id="{00E40238-2034-412D-A212-338210029C22}"/>
              </a:ext>
            </a:extLst>
          </p:cNvPr>
          <p:cNvSpPr>
            <a:spLocks noGrp="1"/>
          </p:cNvSpPr>
          <p:nvPr>
            <p:ph type="sldNum" sz="quarter" idx="12"/>
          </p:nvPr>
        </p:nvSpPr>
        <p:spPr/>
        <p:txBody>
          <a:bodyPr/>
          <a:lstStyle/>
          <a:p>
            <a:fld id="{34B7E4EF-A1BD-40F4-AB7B-04F084DD991D}" type="slidenum">
              <a:rPr lang="en-US" smtClean="0"/>
              <a:t>36</a:t>
            </a:fld>
            <a:endParaRPr lang="en-US" dirty="0"/>
          </a:p>
        </p:txBody>
      </p:sp>
    </p:spTree>
    <p:extLst>
      <p:ext uri="{BB962C8B-B14F-4D97-AF65-F5344CB8AC3E}">
        <p14:creationId xmlns:p14="http://schemas.microsoft.com/office/powerpoint/2010/main" val="958102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2">
      <a:majorFont>
        <a:latin typeface="Avenir Next LT Pro Light"/>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9927E4-E194-47BE-91C2-B87D50CF51DB}">
  <ds:schemaRefs>
    <ds:schemaRef ds:uri="http://schemas.microsoft.com/sharepoint/v3/contenttype/forms"/>
  </ds:schemaRefs>
</ds:datastoreItem>
</file>

<file path=customXml/itemProps3.xml><?xml version="1.0" encoding="utf-8"?>
<ds:datastoreItem xmlns:ds="http://schemas.openxmlformats.org/officeDocument/2006/customXml" ds:itemID="{0E92E9E5-79AF-4029-8FCA-9C327D54FD8F}">
  <ds:schemaRefs>
    <ds:schemaRef ds:uri="http://schemas.microsoft.com/office/2006/metadata/properties"/>
    <ds:schemaRef ds:uri="http://www.w3.org/XML/1998/namespace"/>
    <ds:schemaRef ds:uri="http://purl.org/dc/terms/"/>
    <ds:schemaRef ds:uri="71af3243-3dd4-4a8d-8c0d-dd76da1f02a5"/>
    <ds:schemaRef ds:uri="http://purl.org/dc/elements/1.1/"/>
    <ds:schemaRef ds:uri="16c05727-aa75-4e4a-9b5f-8a80a1165891"/>
    <ds:schemaRef ds:uri="http://schemas.microsoft.com/office/2006/documentManagement/types"/>
    <ds:schemaRef ds:uri="http://purl.org/dc/dcmityp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0</TotalTime>
  <Words>1361</Words>
  <Application>Microsoft Macintosh PowerPoint</Application>
  <PresentationFormat>Widescreen</PresentationFormat>
  <Paragraphs>134</Paragraphs>
  <Slides>36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Avenir Next LT Pro Light</vt:lpstr>
      <vt:lpstr>Calibri</vt:lpstr>
      <vt:lpstr>Office Theme</vt:lpstr>
      <vt:lpstr>Neural mechanisms involved in L2 predictive processing:  An EEG study EuroSLA 30 Doctoral Workshop </vt:lpstr>
      <vt:lpstr>Background</vt:lpstr>
      <vt:lpstr>Background Cont.</vt:lpstr>
      <vt:lpstr>Background Cont.</vt:lpstr>
      <vt:lpstr>Previous Studies</vt:lpstr>
      <vt:lpstr>Previous Studies Cont.</vt:lpstr>
      <vt:lpstr>Gap</vt:lpstr>
      <vt:lpstr>Current study</vt:lpstr>
      <vt:lpstr>Research Questions: RQ1</vt:lpstr>
      <vt:lpstr>Research Questions: RQ2</vt:lpstr>
      <vt:lpstr>Participants</vt:lpstr>
      <vt:lpstr>Materials</vt:lpstr>
      <vt:lpstr>Materials Cont.</vt:lpstr>
      <vt:lpstr>Materials Cont.</vt:lpstr>
      <vt:lpstr>Materials Cont.</vt:lpstr>
      <vt:lpstr>Materials Cont.</vt:lpstr>
      <vt:lpstr>Procedure- EEG        Recordings</vt:lpstr>
      <vt:lpstr>Procedure- Stimulus    Presentation</vt:lpstr>
      <vt:lpstr>Procedure- Stimulus    Presentation    Cont.</vt:lpstr>
      <vt:lpstr>Procedure- Stimulus Presentation Cont.</vt:lpstr>
      <vt:lpstr>READY?</vt:lpstr>
      <vt:lpstr>THE LIFEGUARDS RECEIVED A REPORT OF SHARKS RIGHT NEAR THE BEACH.</vt:lpstr>
      <vt:lpstr>THEIR IMMEDIATE CONCERN WAS TO PREVENT ANY INCIDENTS IN THE SEA.</vt:lpstr>
      <vt:lpstr>+</vt:lpstr>
      <vt:lpstr>HENCE,</vt:lpstr>
      <vt:lpstr>THEY</vt:lpstr>
      <vt:lpstr>CAUTIONED</vt:lpstr>
      <vt:lpstr>THE</vt:lpstr>
      <vt:lpstr>SWIMMERS.</vt:lpstr>
      <vt:lpstr>...</vt:lpstr>
      <vt:lpstr>?</vt:lpstr>
      <vt:lpstr>YES/NO QUESTION</vt:lpstr>
      <vt:lpstr>Expected Results</vt:lpstr>
      <vt:lpstr>Expected Results Cont</vt:lpstr>
      <vt:lpstr>Questions</vt:lpstr>
      <vt:lpstr>Questions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2020-03-26T02:04:50Z</dcterms:created>
  <dcterms:modified xsi:type="dcterms:W3CDTF">2022-03-23T17:44:54Z</dcterms:modified>
</cp:coreProperties>
</file>