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29"/>
  </p:notesMasterIdLst>
  <p:sldIdLst>
    <p:sldId id="256" r:id="rId2"/>
    <p:sldId id="257" r:id="rId3"/>
    <p:sldId id="321" r:id="rId4"/>
    <p:sldId id="322" r:id="rId5"/>
    <p:sldId id="323" r:id="rId6"/>
    <p:sldId id="297" r:id="rId7"/>
    <p:sldId id="312" r:id="rId8"/>
    <p:sldId id="324" r:id="rId9"/>
    <p:sldId id="313" r:id="rId10"/>
    <p:sldId id="274" r:id="rId11"/>
    <p:sldId id="282" r:id="rId12"/>
    <p:sldId id="275" r:id="rId13"/>
    <p:sldId id="283" r:id="rId14"/>
    <p:sldId id="315" r:id="rId15"/>
    <p:sldId id="289" r:id="rId16"/>
    <p:sldId id="308" r:id="rId17"/>
    <p:sldId id="301" r:id="rId18"/>
    <p:sldId id="305" r:id="rId19"/>
    <p:sldId id="302" r:id="rId20"/>
    <p:sldId id="306" r:id="rId21"/>
    <p:sldId id="291" r:id="rId22"/>
    <p:sldId id="290" r:id="rId23"/>
    <p:sldId id="277" r:id="rId24"/>
    <p:sldId id="299" r:id="rId25"/>
    <p:sldId id="293" r:id="rId26"/>
    <p:sldId id="310" r:id="rId27"/>
    <p:sldId id="32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BB50014-6D0A-4D59-3678-65DFB49678AB}" name="Finch, Brittany" initials="FB" userId="S::finchbr1@msu.edu::1085d3cb-c487-4539-a127-45e0cf587dd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A73C"/>
    <a:srgbClr val="184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680"/>
    <p:restoredTop sz="94776"/>
  </p:normalViewPr>
  <p:slideViewPr>
    <p:cSldViewPr snapToGrid="0" snapToObjects="1">
      <p:cViewPr varScale="1">
        <p:scale>
          <a:sx n="129" d="100"/>
          <a:sy n="129" d="100"/>
        </p:scale>
        <p:origin x="3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7A40A-41F3-4DE7-921D-1E154E5607B4}" type="datetimeFigureOut">
              <a:rPr lang="en-US" smtClean="0"/>
              <a:t>3/23/22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35457-275A-453C-B9A1-5CC7E7625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695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Situational constraints affect the expectations for upcoming input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Knowledge of associations and co-</a:t>
            </a:r>
            <a:r>
              <a:rPr lang="en-US" sz="1200" dirty="0" err="1"/>
              <a:t>occurences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Grammatical knowledge influences prediction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35457-275A-453C-B9A1-5CC7E76252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24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Children, or developing readers, whose cognitive skills that were still developing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35457-275A-453C-B9A1-5CC7E76252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34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35457-275A-453C-B9A1-5CC7E76252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15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Enlarge the graph and make sure axes and words are visible </a:t>
            </a:r>
          </a:p>
          <a:p>
            <a:r>
              <a:rPr lang="en-US" dirty="0"/>
              <a:t>Cut of key and put it in </a:t>
            </a:r>
            <a:r>
              <a:rPr lang="en-US"/>
              <a:t>the grey space on the graph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35457-275A-453C-B9A1-5CC7E76252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10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Gotham Book" pitchFamily="2" charset="0"/>
                <a:cs typeface="Gotham Book" pitchFamily="2" charset="0"/>
              </a:defRPr>
            </a:lvl1pPr>
          </a:lstStyle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358FD4-118B-5A42-8B59-CCAD3FBCDFB0}"/>
              </a:ext>
            </a:extLst>
          </p:cNvPr>
          <p:cNvSpPr/>
          <p:nvPr userDrawn="1"/>
        </p:nvSpPr>
        <p:spPr>
          <a:xfrm>
            <a:off x="0" y="6474658"/>
            <a:ext cx="9144000" cy="383342"/>
          </a:xfrm>
          <a:prstGeom prst="rect">
            <a:avLst/>
          </a:prstGeom>
          <a:solidFill>
            <a:srgbClr val="184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4FF9AE-E483-8143-9325-E8165EB6C9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931334" y="-486849"/>
            <a:ext cx="6883400" cy="799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rgbClr val="184534"/>
                </a:solidFill>
                <a:latin typeface="Gotham Bold" pitchFamily="2" charset="0"/>
                <a:cs typeface="Gotham Bold" pitchFamily="2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F6DAC2-8C35-524D-8ED5-84D2638E9D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77040" y="6542117"/>
            <a:ext cx="211288" cy="2453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FFEC38D-CCB3-504B-BBA6-77D0608E666E}"/>
              </a:ext>
            </a:extLst>
          </p:cNvPr>
          <p:cNvSpPr txBox="1"/>
          <p:nvPr userDrawn="1"/>
        </p:nvSpPr>
        <p:spPr>
          <a:xfrm>
            <a:off x="3914562" y="6542117"/>
            <a:ext cx="2255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chemeClr val="bg1"/>
                </a:solidFill>
                <a:latin typeface="Gotham Book" pitchFamily="2" charset="0"/>
                <a:cs typeface="Gotham Book" pitchFamily="2" charset="0"/>
              </a:rPr>
              <a:t>College of Arts &amp; Letters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5F4E847-7918-924D-85EB-D844FB6F028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753908" y="6542170"/>
            <a:ext cx="211243" cy="24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90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Gotham Book" pitchFamily="2" charset="0"/>
                <a:cs typeface="Gotham Book" pitchFamily="2" charset="0"/>
              </a:defRPr>
            </a:lvl1pPr>
          </a:lstStyle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358FD4-118B-5A42-8B59-CCAD3FBCDFB0}"/>
              </a:ext>
            </a:extLst>
          </p:cNvPr>
          <p:cNvSpPr/>
          <p:nvPr userDrawn="1"/>
        </p:nvSpPr>
        <p:spPr>
          <a:xfrm>
            <a:off x="0" y="6474658"/>
            <a:ext cx="8551333" cy="383342"/>
          </a:xfrm>
          <a:prstGeom prst="rect">
            <a:avLst/>
          </a:prstGeom>
          <a:solidFill>
            <a:srgbClr val="184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4FF9AE-E483-8143-9325-E8165EB6C9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931334" y="-486849"/>
            <a:ext cx="6883400" cy="7993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rgbClr val="184534"/>
                </a:solidFill>
                <a:latin typeface="Gotham Bold" pitchFamily="2" charset="0"/>
                <a:cs typeface="Gotham Bold" pitchFamily="2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Subtitle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F6DAC2-8C35-524D-8ED5-84D2638E9D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77040" y="6542117"/>
            <a:ext cx="211288" cy="24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69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ED468B2-C8CB-4E49-AD16-D36D58B3E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135468" y="6492875"/>
            <a:ext cx="5418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 Book" pitchFamily="2" charset="0"/>
                <a:cs typeface="Gotham Book" pitchFamily="2" charset="0"/>
              </a:defRPr>
            </a:lvl1pPr>
          </a:lstStyle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EBF238-A9EE-D24F-8C06-FFAB942D6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6341" y="6568048"/>
            <a:ext cx="5031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14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01F5D0E-C68E-0E43-BF03-1EB55B9845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6341" y="6568048"/>
            <a:ext cx="5031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04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74A67BB-B508-9E44-9D20-93C514411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6341" y="6568048"/>
            <a:ext cx="5031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00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3FC6574-5692-1B43-B86D-6B5820AE74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056341" y="6568048"/>
            <a:ext cx="5031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596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E59DDF-23BB-CA44-BC0D-ED9FD1B57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6341" y="6568048"/>
            <a:ext cx="5031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382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95C55-2C6E-1441-A11F-142328926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6341" y="6568048"/>
            <a:ext cx="5031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950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0F450C1-E851-3541-8ECC-765EF4EC4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6341" y="6568048"/>
            <a:ext cx="5031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284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D99ADCF-B41F-DB47-8F99-AEFA1BFA0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6341" y="6568048"/>
            <a:ext cx="5031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22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90834CD-E422-3740-BDC6-CDFB9C09F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6341" y="6568048"/>
            <a:ext cx="5031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424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1C7A18C-0243-A345-AD7D-8454950D8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6341" y="6568048"/>
            <a:ext cx="5031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40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CB2FD79-DB77-844E-B4D8-DC4D9FDC73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931334" y="-486849"/>
            <a:ext cx="6883400" cy="799362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3E488A-2AF0-6746-A484-352A89825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55373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E83A9B-2938-A545-8381-B534CF3C8E1C}"/>
              </a:ext>
            </a:extLst>
          </p:cNvPr>
          <p:cNvSpPr txBox="1"/>
          <p:nvPr userDrawn="1"/>
        </p:nvSpPr>
        <p:spPr>
          <a:xfrm>
            <a:off x="3200400" y="4673600"/>
            <a:ext cx="2735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i="0" dirty="0" err="1">
                <a:latin typeface="Gotham Bold" pitchFamily="2" charset="0"/>
                <a:cs typeface="Gotham Bold" pitchFamily="2" charset="0"/>
              </a:rPr>
              <a:t>cal.msu.edu</a:t>
            </a:r>
            <a:endParaRPr lang="en-US" sz="1800" b="1" i="0" dirty="0">
              <a:latin typeface="Gotham Bold" pitchFamily="2" charset="0"/>
              <a:cs typeface="Gotham Bold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2C03AA-1F9E-6D48-9588-E11D8E9DB85B}"/>
              </a:ext>
            </a:extLst>
          </p:cNvPr>
          <p:cNvSpPr/>
          <p:nvPr userDrawn="1"/>
        </p:nvSpPr>
        <p:spPr>
          <a:xfrm>
            <a:off x="0" y="6471920"/>
            <a:ext cx="9144000" cy="386080"/>
          </a:xfrm>
          <a:prstGeom prst="rect">
            <a:avLst/>
          </a:prstGeom>
          <a:solidFill>
            <a:srgbClr val="1845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B908C9-CDB2-4349-9CF2-37B1C9A954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38343" y="2578921"/>
            <a:ext cx="5469382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35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60970D-7BA0-924B-9C0E-C5043594EDD9}"/>
              </a:ext>
            </a:extLst>
          </p:cNvPr>
          <p:cNvSpPr/>
          <p:nvPr userDrawn="1"/>
        </p:nvSpPr>
        <p:spPr>
          <a:xfrm>
            <a:off x="0" y="6474658"/>
            <a:ext cx="9144000" cy="383342"/>
          </a:xfrm>
          <a:prstGeom prst="rect">
            <a:avLst/>
          </a:prstGeom>
          <a:solidFill>
            <a:srgbClr val="184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4B7A4B-4A9E-2C4C-8EE3-AA5D1D56206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1877040" y="6542117"/>
            <a:ext cx="211288" cy="245367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56341" y="6568048"/>
            <a:ext cx="5031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122979" y="6482237"/>
            <a:ext cx="5418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 Book" pitchFamily="2" charset="0"/>
                <a:cs typeface="Gotham Book" pitchFamily="2" charset="0"/>
              </a:defRPr>
            </a:lvl1pPr>
          </a:lstStyle>
          <a:p>
            <a:fld id="{D45A4278-EC91-9541-A4D9-B81444052E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AEDFBA-5A4D-4445-AC11-74084B1CC41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2029440" y="6694517"/>
            <a:ext cx="211288" cy="2453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ED704E6-790A-9341-ABE2-ADA91EDBBE63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814201" y="6553731"/>
            <a:ext cx="211288" cy="24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63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4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184534"/>
          </a:solidFill>
          <a:latin typeface="Gotham Bold" pitchFamily="2" charset="0"/>
          <a:ea typeface="+mj-ea"/>
          <a:cs typeface="Gotham Bold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Book" pitchFamily="2" charset="0"/>
          <a:ea typeface="+mn-ea"/>
          <a:cs typeface="Gotham Book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psycnet.apa.org/doi/10.1037/xlm0000388" TargetMode="External"/><Relationship Id="rId7" Type="http://schemas.openxmlformats.org/officeDocument/2006/relationships/hyperlink" Target="https://nces.ed.gov/surveys/piaac/literacy.asp" TargetMode="External"/><Relationship Id="rId2" Type="http://schemas.openxmlformats.org/officeDocument/2006/relationships/hyperlink" Target="https://doi.org/10.1098/rstb.2012.0394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i.org/10.1017/S0142716418000383" TargetMode="External"/><Relationship Id="rId5" Type="http://schemas.openxmlformats.org/officeDocument/2006/relationships/hyperlink" Target="https://doi.org/10.1162/jocn_a_01465" TargetMode="External"/><Relationship Id="rId4" Type="http://schemas.openxmlformats.org/officeDocument/2006/relationships/hyperlink" Target="https://psycnet.apa.org/doi/10.1037/xlm000045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764C3-2709-3E41-ACD9-15AE4D8DC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21766"/>
            <a:ext cx="7772400" cy="2381356"/>
          </a:xfrm>
        </p:spPr>
        <p:txBody>
          <a:bodyPr>
            <a:no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Understanding the role of literacy in semantic prediction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0428E7-9050-D741-8915-BF0733BA3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220469"/>
            <a:ext cx="6858000" cy="101576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Brittany Finch</a:t>
            </a:r>
          </a:p>
          <a:p>
            <a:r>
              <a:rPr lang="en-US" dirty="0"/>
              <a:t>Michigan State University</a:t>
            </a:r>
          </a:p>
          <a:p>
            <a:r>
              <a:rPr lang="en-US" dirty="0"/>
              <a:t>AAAL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F9ADF9-B920-4A9C-94E2-C7C7BE1C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188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43B7-43AD-3148-8D01-B13A3AF45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9EBF9-C565-B448-818A-3D8DEB96F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20687"/>
            <a:ext cx="7886700" cy="4656276"/>
          </a:xfrm>
        </p:spPr>
        <p:txBody>
          <a:bodyPr>
            <a:normAutofit/>
          </a:bodyPr>
          <a:lstStyle/>
          <a:p>
            <a:pPr marL="234950" lvl="1" indent="-225425"/>
            <a:r>
              <a:rPr lang="en-US" dirty="0"/>
              <a:t>Individuals make predictions about upcoming input based on what has already been read in written input or heard in spoken input (</a:t>
            </a:r>
            <a:r>
              <a:rPr lang="en-US" dirty="0" err="1"/>
              <a:t>preactivation</a:t>
            </a:r>
            <a:r>
              <a:rPr lang="en-US" dirty="0"/>
              <a:t>) </a:t>
            </a:r>
          </a:p>
          <a:p>
            <a:pPr marL="234950" lvl="1" indent="-225425"/>
            <a:r>
              <a:rPr lang="en-US" dirty="0"/>
              <a:t>Plays a key role in how linguistic input is processed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(Altmann &amp;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Mirkovic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, 2009)</a:t>
            </a:r>
          </a:p>
          <a:p>
            <a:r>
              <a:rPr lang="en-US" dirty="0"/>
              <a:t>Prediction occurs for a variety of language </a:t>
            </a:r>
            <a:r>
              <a:rPr lang="en-US" dirty="0" err="1"/>
              <a:t>comprehenders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L1 speakers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(Altmann &amp;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Kamide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, 1999; Mishra et al., 2012)</a:t>
            </a:r>
          </a:p>
          <a:p>
            <a:pPr lvl="1"/>
            <a:r>
              <a:rPr lang="en-US" dirty="0"/>
              <a:t>L2 speakers of English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Dijkgraaf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et al., 2017)</a:t>
            </a:r>
          </a:p>
          <a:p>
            <a:pPr lvl="1"/>
            <a:r>
              <a:rPr lang="en-US" dirty="0"/>
              <a:t>Children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(Mani &amp;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Huettig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, 2014)</a:t>
            </a:r>
          </a:p>
          <a:p>
            <a:pPr marL="352425" lvl="1" indent="-342900"/>
            <a:r>
              <a:rPr lang="en-US" dirty="0"/>
              <a:t>Different types of prediction</a:t>
            </a:r>
          </a:p>
          <a:p>
            <a:pPr marL="457200" lvl="1" indent="0">
              <a:buNone/>
            </a:pP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4D742-A38C-4D45-8B3C-05F42C66F3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18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46890-BEC0-394F-89BD-177FD3A1B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ECA2A-DEDE-0B44-8D14-DAE915F96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130550" cy="4351338"/>
          </a:xfrm>
        </p:spPr>
        <p:txBody>
          <a:bodyPr/>
          <a:lstStyle/>
          <a:p>
            <a:pPr marL="9525" lvl="1" indent="0">
              <a:buNone/>
            </a:pPr>
            <a:r>
              <a:rPr lang="en-US" dirty="0"/>
              <a:t>Contextual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(Kuperberg et al., 2020)</a:t>
            </a:r>
          </a:p>
          <a:p>
            <a:pPr lvl="1"/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390972-363A-1C46-BB07-BAE3B0397C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9029DD4D-513E-894C-A503-684D6CF42C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222" t="25555" r="18473" b="29556"/>
          <a:stretch/>
        </p:blipFill>
        <p:spPr>
          <a:xfrm>
            <a:off x="4011565" y="1825625"/>
            <a:ext cx="4802235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33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A7460-3758-E544-BC78-3F77E1CB5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5E446-9E37-5045-B18F-DAB2AA7FB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Syntactic (</a:t>
            </a:r>
            <a:r>
              <a:rPr lang="en-US" dirty="0" err="1"/>
              <a:t>Grüter</a:t>
            </a:r>
            <a:r>
              <a:rPr lang="en-US" dirty="0"/>
              <a:t> et al., 2012; Lew-Williams &amp; Fernald, 2007; Lew-Williams &amp; Fernald 2010)</a:t>
            </a:r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5F1F9-CBC9-0947-B4AB-C86DF5B7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5" name="Picture 2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81FFBE5-92D0-B74C-84C8-6D32E4B77B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750" t="37777" r="21666" b="31779"/>
          <a:stretch/>
        </p:blipFill>
        <p:spPr>
          <a:xfrm>
            <a:off x="1923143" y="3095452"/>
            <a:ext cx="5600700" cy="308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87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4D3DA-FDE5-FB4B-954C-22DCCE68B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6EB4E-616C-F847-A8AF-75D76C43C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525" lvl="1" indent="0">
              <a:buNone/>
            </a:pPr>
            <a:r>
              <a:rPr lang="en-US" dirty="0"/>
              <a:t>Semantic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(Mani &amp; </a:t>
            </a:r>
            <a:r>
              <a:rPr lang="en-US" dirty="0" err="1">
                <a:solidFill>
                  <a:schemeClr val="bg2">
                    <a:lumMod val="10000"/>
                  </a:schemeClr>
                </a:solidFill>
              </a:rPr>
              <a:t>Huettig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, 2014)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EB8A0-5E26-A149-897D-A5219A035E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169EC37-C4BA-584C-A5AA-9591C468FB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528" t="65778" r="13750" b="16222"/>
          <a:stretch/>
        </p:blipFill>
        <p:spPr>
          <a:xfrm>
            <a:off x="406399" y="2794794"/>
            <a:ext cx="8519975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1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7A73-6389-485C-83E8-20839430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 World Paradigm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4D605-ABC5-4284-9ECF-7129A9438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Participants’ eye-movements are recorded while they look at images on a screen and listen to recorded sentences </a:t>
            </a:r>
            <a:r>
              <a:rPr lang="en-US" dirty="0">
                <a:solidFill>
                  <a:schemeClr val="accent3"/>
                </a:solidFill>
              </a:rPr>
              <a:t>(Eberhard et al., 1995)</a:t>
            </a:r>
          </a:p>
          <a:p>
            <a:r>
              <a:rPr lang="en-US" dirty="0"/>
              <a:t>Altmann &amp; </a:t>
            </a:r>
            <a:r>
              <a:rPr lang="en-US" dirty="0" err="1"/>
              <a:t>Kamide</a:t>
            </a:r>
            <a:r>
              <a:rPr lang="en-US" dirty="0"/>
              <a:t> (1990)</a:t>
            </a:r>
          </a:p>
          <a:p>
            <a:pPr lvl="1"/>
            <a:r>
              <a:rPr lang="en-US" dirty="0"/>
              <a:t>Provided initial evidence of semantic prediction in L1</a:t>
            </a:r>
          </a:p>
          <a:p>
            <a:pPr lvl="1"/>
            <a:r>
              <a:rPr lang="en-US" dirty="0"/>
              <a:t>The boy will eat the cake vs the boy will move the cake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79A79F-4FB2-4FDF-8340-747F6DDD31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D507A38A-10F6-6243-B291-2EB3114EA8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922" t="42572" r="15195" b="26260"/>
          <a:stretch/>
        </p:blipFill>
        <p:spPr>
          <a:xfrm>
            <a:off x="6685807" y="0"/>
            <a:ext cx="2458193" cy="1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43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A3948-5239-9E4D-AE99-D1B32DC23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868" y="305491"/>
            <a:ext cx="8366264" cy="1325563"/>
          </a:xfrm>
        </p:spPr>
        <p:txBody>
          <a:bodyPr/>
          <a:lstStyle/>
          <a:p>
            <a:r>
              <a:rPr lang="en-US" dirty="0"/>
              <a:t>Individual differences in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5CE15-641B-7142-B860-99DAFD243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err="1"/>
              <a:t>Individual</a:t>
            </a:r>
            <a:r>
              <a:rPr lang="it-IT" dirty="0"/>
              <a:t> </a:t>
            </a:r>
            <a:r>
              <a:rPr lang="it-IT" dirty="0" err="1"/>
              <a:t>differences</a:t>
            </a:r>
            <a:r>
              <a:rPr lang="it-IT" dirty="0"/>
              <a:t> </a:t>
            </a:r>
            <a:r>
              <a:rPr lang="it-IT" dirty="0" err="1"/>
              <a:t>affect</a:t>
            </a:r>
            <a:r>
              <a:rPr lang="it-IT" dirty="0"/>
              <a:t> </a:t>
            </a:r>
            <a:r>
              <a:rPr lang="it-IT" dirty="0" err="1"/>
              <a:t>prediction</a:t>
            </a:r>
            <a:r>
              <a:rPr lang="it-IT" dirty="0"/>
              <a:t> </a:t>
            </a:r>
          </a:p>
          <a:p>
            <a:pPr lvl="1"/>
            <a:r>
              <a:rPr lang="it-IT" dirty="0" err="1"/>
              <a:t>Working</a:t>
            </a:r>
            <a:r>
              <a:rPr lang="it-IT" dirty="0"/>
              <a:t> </a:t>
            </a:r>
            <a:r>
              <a:rPr lang="it-IT" dirty="0" err="1"/>
              <a:t>memory</a:t>
            </a:r>
            <a:r>
              <a:rPr lang="it-IT" dirty="0"/>
              <a:t> </a:t>
            </a:r>
            <a:r>
              <a:rPr lang="it-IT" dirty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it-IT" dirty="0" err="1">
                <a:solidFill>
                  <a:schemeClr val="bg2">
                    <a:lumMod val="75000"/>
                  </a:schemeClr>
                </a:solidFill>
              </a:rPr>
              <a:t>Kim</a:t>
            </a:r>
            <a:r>
              <a:rPr lang="it-IT" dirty="0">
                <a:solidFill>
                  <a:schemeClr val="bg2">
                    <a:lumMod val="75000"/>
                  </a:schemeClr>
                </a:solidFill>
              </a:rPr>
              <a:t> et al., 2018)</a:t>
            </a:r>
          </a:p>
          <a:p>
            <a:pPr lvl="1"/>
            <a:r>
              <a:rPr lang="it-IT" dirty="0" err="1"/>
              <a:t>Vocabulary</a:t>
            </a:r>
            <a:r>
              <a:rPr lang="it-IT" dirty="0"/>
              <a:t> </a:t>
            </a:r>
            <a:r>
              <a:rPr lang="it-IT" dirty="0" err="1"/>
              <a:t>size</a:t>
            </a:r>
            <a:r>
              <a:rPr lang="it-IT" dirty="0"/>
              <a:t>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(Hintz et al., 2017; Peters et al., 2018) </a:t>
            </a:r>
            <a:endParaRPr lang="it-IT" dirty="0"/>
          </a:p>
          <a:p>
            <a:pPr lvl="1"/>
            <a:r>
              <a:rPr lang="it-IT" dirty="0"/>
              <a:t>Language </a:t>
            </a:r>
            <a:r>
              <a:rPr lang="it-IT" dirty="0" err="1"/>
              <a:t>experience</a:t>
            </a:r>
            <a:r>
              <a:rPr lang="it-IT" dirty="0"/>
              <a:t>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(Favier et al., 2021;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Huettig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et al., 2011;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Kukona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et al., 2016; Mishra, et al. 2012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B0BD0-6706-8547-9322-5C911DF4F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785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8970D-D02E-5340-9E70-59C70A7E3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Literacy as an individual difference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7E36E-E3F5-B340-840F-B2388B7DA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“understanding, evaluating, using and engaging with written text to participate in the society, to achieve one's goals and to develop one's knowledge and potential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” (Program for the International Assessment for Adult Competencies, n.d.)</a:t>
            </a:r>
          </a:p>
          <a:p>
            <a:r>
              <a:rPr lang="en-US" dirty="0"/>
              <a:t>Can improve language skills, memory, and a wealth of other skills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Huettig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&amp; Pickering, 2019)</a:t>
            </a:r>
          </a:p>
          <a:p>
            <a:r>
              <a:rPr lang="en-US" dirty="0"/>
              <a:t>Changes the brain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Huettig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, 2015)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34919-2E70-784E-ABD1-DEF6E51065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92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493EF-BCA9-4A41-A5F7-8705B634B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507" y="1530626"/>
            <a:ext cx="8366264" cy="4768574"/>
          </a:xfrm>
        </p:spPr>
        <p:txBody>
          <a:bodyPr vert="horz" lIns="68580" tIns="34290" rIns="68580" bIns="34290" rtlCol="0">
            <a:noAutofit/>
          </a:bodyPr>
          <a:lstStyle/>
          <a:p>
            <a:pPr>
              <a:spcAft>
                <a:spcPts val="1200"/>
              </a:spcAft>
            </a:pPr>
            <a:r>
              <a:rPr lang="en-US" sz="2400" dirty="0"/>
              <a:t>Impacts semantic and syntactic prediction above and beyond other cognitive abilities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(Favier et al., 2021; Hintz et al., 2017; </a:t>
            </a:r>
            <a:r>
              <a:rPr lang="en-US" sz="2400" dirty="0" err="1">
                <a:solidFill>
                  <a:schemeClr val="bg2">
                    <a:lumMod val="75000"/>
                  </a:schemeClr>
                </a:solidFill>
              </a:rPr>
              <a:t>Kukona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 et al., 2016) 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Affects the cues that are used in prediction (semantic, not phonological)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en-US" sz="2400" dirty="0" err="1">
                <a:solidFill>
                  <a:schemeClr val="bg2">
                    <a:lumMod val="75000"/>
                  </a:schemeClr>
                </a:solidFill>
              </a:rPr>
              <a:t>Huettig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 et al., 2011; </a:t>
            </a:r>
            <a:r>
              <a:rPr lang="en-US" sz="2400" dirty="0" err="1">
                <a:solidFill>
                  <a:schemeClr val="bg2">
                    <a:lumMod val="75000"/>
                  </a:schemeClr>
                </a:solidFill>
              </a:rPr>
              <a:t>Huettig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 et al., in press)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Causes underdeveloped or undeveloped mechanisms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(Mishra et al., 2012)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Mediates prediction in children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(Mani &amp; </a:t>
            </a:r>
            <a:r>
              <a:rPr lang="en-US" sz="2400" dirty="0" err="1">
                <a:solidFill>
                  <a:schemeClr val="bg2">
                    <a:lumMod val="75000"/>
                  </a:schemeClr>
                </a:solidFill>
              </a:rPr>
              <a:t>Huettig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</a:rPr>
              <a:t>, 2014)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B5C0164-2707-054D-A954-6F60E453B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507" y="174863"/>
            <a:ext cx="8366264" cy="1082437"/>
          </a:xfrm>
        </p:spPr>
        <p:txBody>
          <a:bodyPr/>
          <a:lstStyle/>
          <a:p>
            <a:r>
              <a:rPr lang="en-US" dirty="0"/>
              <a:t>Literacy as an individual difference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A73CCA-15F3-9E41-9FF0-9E94CDE90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58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532F-0CDB-E44D-9C16-4F7D1EFBA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E97F2-5B94-9F40-87D9-1872FA532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Literacy and formal education previously confounded</a:t>
            </a:r>
          </a:p>
          <a:p>
            <a:pPr lvl="1"/>
            <a:r>
              <a:rPr lang="en-US" dirty="0"/>
              <a:t>Except for Mani &amp; </a:t>
            </a:r>
            <a:r>
              <a:rPr lang="en-US" dirty="0" err="1"/>
              <a:t>Huettig</a:t>
            </a:r>
            <a:r>
              <a:rPr lang="en-US" dirty="0"/>
              <a:t> (2014)</a:t>
            </a:r>
          </a:p>
          <a:p>
            <a:r>
              <a:rPr lang="en-US" dirty="0"/>
              <a:t>Different types of prediction may be affected differently</a:t>
            </a:r>
          </a:p>
          <a:p>
            <a:pPr lvl="1"/>
            <a:r>
              <a:rPr lang="en-US" dirty="0"/>
              <a:t>Different processing streams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(Kahneman, 2011; Kuperberg, 2007)</a:t>
            </a:r>
          </a:p>
          <a:p>
            <a:pPr lvl="1"/>
            <a:r>
              <a:rPr lang="en-US" dirty="0"/>
              <a:t>Practice of reading develops structural links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(Mishra et al., 2012)</a:t>
            </a:r>
          </a:p>
          <a:p>
            <a:pPr lvl="2"/>
            <a:r>
              <a:rPr lang="en-US" dirty="0"/>
              <a:t>But what about semantic links?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Huettig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et al., 2011)</a:t>
            </a:r>
            <a:endParaRPr lang="en-US" dirty="0"/>
          </a:p>
          <a:p>
            <a:r>
              <a:rPr lang="en-US" dirty="0"/>
              <a:t>High literacy levels of “low literate” groups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(Favier et al., 2021;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Kukona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et al., 2016; Mani &amp; 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Huettig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, 2014; except for Mishra et al., 2012)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D9EE2C-FD71-4759-85AC-946F4EEC01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736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532F-0CDB-E44D-9C16-4F7D1EFBA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question &amp; hypothesis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E97F2-5B94-9F40-87D9-1872FA532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Research question</a:t>
            </a:r>
          </a:p>
          <a:p>
            <a:pPr lvl="1"/>
            <a:r>
              <a:rPr lang="en-US" dirty="0"/>
              <a:t>Does </a:t>
            </a:r>
            <a:r>
              <a:rPr lang="en-US" b="1" dirty="0"/>
              <a:t>literacy level </a:t>
            </a:r>
            <a:r>
              <a:rPr lang="en-US" dirty="0"/>
              <a:t>affect </a:t>
            </a:r>
            <a:r>
              <a:rPr lang="en-US" b="1" dirty="0"/>
              <a:t>adult </a:t>
            </a:r>
            <a:r>
              <a:rPr lang="en-US" dirty="0"/>
              <a:t>monolinguals’ ability to engage in </a:t>
            </a:r>
            <a:r>
              <a:rPr lang="en-US" b="1" dirty="0"/>
              <a:t>semantic</a:t>
            </a:r>
            <a:r>
              <a:rPr lang="en-US" dirty="0"/>
              <a:t> predictive processing while listening?</a:t>
            </a:r>
          </a:p>
          <a:p>
            <a:r>
              <a:rPr lang="en-US" dirty="0"/>
              <a:t>Hypothesis</a:t>
            </a:r>
          </a:p>
          <a:p>
            <a:pPr lvl="1"/>
            <a:r>
              <a:rPr lang="en-US" dirty="0"/>
              <a:t>As previous research found, emerging literate participants should not look to the target item before the onset of the noun (predict), whereas the high literate participants should</a:t>
            </a:r>
          </a:p>
          <a:p>
            <a:pPr lvl="1"/>
            <a:r>
              <a:rPr lang="en-US" dirty="0"/>
              <a:t>But</a:t>
            </a:r>
          </a:p>
          <a:p>
            <a:pPr lvl="1"/>
            <a:r>
              <a:rPr lang="en-US" dirty="0"/>
              <a:t>Reliance on semantic knowledge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Huettig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et al., 2011) </a:t>
            </a:r>
            <a:r>
              <a:rPr lang="en-US" dirty="0"/>
              <a:t>might help in semantic prediction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0D263-824C-4A55-A814-240B00A70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532F-0CDB-E44D-9C16-4F7D1EFBA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Method: Participants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0235B4-423B-4E69-B8B1-1E90C099B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93E294B-B561-724B-9683-24154B23F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34685"/>
              </p:ext>
            </p:extLst>
          </p:nvPr>
        </p:nvGraphicFramePr>
        <p:xfrm>
          <a:off x="628650" y="2161310"/>
          <a:ext cx="8016586" cy="3536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6404">
                  <a:extLst>
                    <a:ext uri="{9D8B030D-6E8A-4147-A177-3AD203B41FA5}">
                      <a16:colId xmlns:a16="http://schemas.microsoft.com/office/drawing/2014/main" val="1181887116"/>
                    </a:ext>
                  </a:extLst>
                </a:gridCol>
                <a:gridCol w="1793394">
                  <a:extLst>
                    <a:ext uri="{9D8B030D-6E8A-4147-A177-3AD203B41FA5}">
                      <a16:colId xmlns:a16="http://schemas.microsoft.com/office/drawing/2014/main" val="2453122827"/>
                    </a:ext>
                  </a:extLst>
                </a:gridCol>
                <a:gridCol w="1793394">
                  <a:extLst>
                    <a:ext uri="{9D8B030D-6E8A-4147-A177-3AD203B41FA5}">
                      <a16:colId xmlns:a16="http://schemas.microsoft.com/office/drawing/2014/main" val="3915979947"/>
                    </a:ext>
                  </a:extLst>
                </a:gridCol>
                <a:gridCol w="1793394">
                  <a:extLst>
                    <a:ext uri="{9D8B030D-6E8A-4147-A177-3AD203B41FA5}">
                      <a16:colId xmlns:a16="http://schemas.microsoft.com/office/drawing/2014/main" val="4017274888"/>
                    </a:ext>
                  </a:extLst>
                </a:gridCol>
              </a:tblGrid>
              <a:tr h="401781">
                <a:tc gridSpan="4"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 1. Participant information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3420170"/>
                  </a:ext>
                </a:extLst>
              </a:tr>
              <a:tr h="73429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Native English speakers (N=15)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Years of formal education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Literacy level (SDQA)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3710879"/>
                  </a:ext>
                </a:extLst>
              </a:tr>
              <a:tr h="800129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literates (n=10)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Grade 10 (122.8 words)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639774"/>
                  </a:ext>
                </a:extLst>
              </a:tr>
              <a:tr h="800129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Emerging literates (n=5)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Grade 4 (61.8 words)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6557733"/>
                  </a:ext>
                </a:extLst>
              </a:tr>
              <a:tr h="800129">
                <a:tc gridSpan="4"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Note. Emerging literate means reading level at or below grade 5, high literate means reading at or above grade 6 </a:t>
                      </a:r>
                      <a:r>
                        <a:rPr lang="en-US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(McCray, 2005)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9073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769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629266"/>
            <a:ext cx="3708114" cy="1622321"/>
          </a:xfrm>
        </p:spPr>
        <p:txBody>
          <a:bodyPr>
            <a:normAutofit/>
          </a:bodyPr>
          <a:lstStyle/>
          <a:p>
            <a:r>
              <a:rPr lang="en-US" dirty="0"/>
              <a:t>Method: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97" y="2438400"/>
            <a:ext cx="3708113" cy="3785419"/>
          </a:xfrm>
        </p:spPr>
        <p:txBody>
          <a:bodyPr>
            <a:normAutofit/>
          </a:bodyPr>
          <a:lstStyle/>
          <a:p>
            <a:r>
              <a:rPr lang="en-US" sz="1600" dirty="0"/>
              <a:t>San Diego Quick Assessment (SDQA)</a:t>
            </a:r>
          </a:p>
          <a:p>
            <a:pPr lvl="1"/>
            <a:r>
              <a:rPr lang="en-US" sz="1600" dirty="0"/>
              <a:t>To assess literacy level </a:t>
            </a:r>
          </a:p>
          <a:p>
            <a:r>
              <a:rPr lang="en-US" sz="1600" dirty="0"/>
              <a:t>Look and listen task (Visual world paradigm) </a:t>
            </a:r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(Altmann and </a:t>
            </a:r>
            <a:r>
              <a:rPr lang="en-US" sz="1600" dirty="0" err="1">
                <a:solidFill>
                  <a:schemeClr val="bg2">
                    <a:lumMod val="75000"/>
                  </a:schemeClr>
                </a:solidFill>
              </a:rPr>
              <a:t>Kamide</a:t>
            </a:r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, 1999; </a:t>
            </a:r>
            <a:r>
              <a:rPr lang="en-US" sz="1600" dirty="0" err="1">
                <a:solidFill>
                  <a:schemeClr val="bg2">
                    <a:lumMod val="75000"/>
                  </a:schemeClr>
                </a:solidFill>
              </a:rPr>
              <a:t>Dijkgraaf</a:t>
            </a:r>
            <a:r>
              <a:rPr lang="en-US" sz="1600" dirty="0">
                <a:solidFill>
                  <a:schemeClr val="bg2">
                    <a:lumMod val="75000"/>
                  </a:schemeClr>
                </a:solidFill>
              </a:rPr>
              <a:t> et al., 2017; Mishra et al., 2012)</a:t>
            </a:r>
          </a:p>
          <a:p>
            <a:pPr lvl="2"/>
            <a:r>
              <a:rPr lang="en-US" sz="1600" dirty="0"/>
              <a:t>18 experimental trials</a:t>
            </a:r>
          </a:p>
          <a:p>
            <a:pPr lvl="2"/>
            <a:r>
              <a:rPr lang="en-US" sz="1600" dirty="0"/>
              <a:t>18 fillers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9712" y="0"/>
            <a:ext cx="457428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186" y="557784"/>
            <a:ext cx="384765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AACB08F-E939-424D-9831-45BD06D40C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23" t="28889" r="35321" b="12222"/>
          <a:stretch/>
        </p:blipFill>
        <p:spPr>
          <a:xfrm>
            <a:off x="5178531" y="1395570"/>
            <a:ext cx="3356649" cy="4063613"/>
          </a:xfrm>
          <a:prstGeom prst="rect">
            <a:avLst/>
          </a:prstGeom>
          <a:effectLst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1044C8-C97D-4F93-A733-9E44737DA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67586" y="6356350"/>
            <a:ext cx="74776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45A4278-EC91-9541-A4D9-B81444052E3C}" type="slidenum">
              <a:rPr lang="en-US">
                <a:solidFill>
                  <a:srgbClr val="404040"/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16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9237B30A-6BD4-3641-8BC4-E1BD542E25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699" t="25727" r="19612" b="30608"/>
          <a:stretch/>
        </p:blipFill>
        <p:spPr>
          <a:xfrm>
            <a:off x="406399" y="276225"/>
            <a:ext cx="8273394" cy="372885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97D0D-0502-2A4A-AAEB-D98A1BD28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1AA96D-1801-7346-A41C-D7747F34A229}"/>
              </a:ext>
            </a:extLst>
          </p:cNvPr>
          <p:cNvSpPr txBox="1"/>
          <p:nvPr/>
        </p:nvSpPr>
        <p:spPr>
          <a:xfrm>
            <a:off x="1028700" y="4281301"/>
            <a:ext cx="73052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Line drawings of frequent and common objects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Sentences recorded by native speaker of English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Prediction based on verb semantics </a:t>
            </a:r>
          </a:p>
        </p:txBody>
      </p:sp>
    </p:spTree>
    <p:extLst>
      <p:ext uri="{BB962C8B-B14F-4D97-AF65-F5344CB8AC3E}">
        <p14:creationId xmlns:p14="http://schemas.microsoft.com/office/powerpoint/2010/main" val="1897454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text, indoor, screenshot, computer&#10;&#10;Description automatically generated">
            <a:extLst>
              <a:ext uri="{FF2B5EF4-FFF2-40B4-BE49-F238E27FC236}">
                <a16:creationId xmlns:a16="http://schemas.microsoft.com/office/drawing/2014/main" id="{07A8F5E5-52A4-3541-B818-39FA089D5F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3" t="26344" r="28026" b="27689"/>
          <a:stretch/>
        </p:blipFill>
        <p:spPr bwMode="auto">
          <a:xfrm>
            <a:off x="1248883" y="1188412"/>
            <a:ext cx="6646233" cy="41863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Method: procedure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628649" y="5374758"/>
            <a:ext cx="7886700" cy="97349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Eye movements recorded with </a:t>
            </a:r>
            <a:r>
              <a:rPr lang="en-US" dirty="0" err="1"/>
              <a:t>Tobii</a:t>
            </a:r>
            <a:r>
              <a:rPr lang="en-US" dirty="0"/>
              <a:t> TX300 eye-tracking system with a 300Hz sampling rate (about every 3.3 seconds)</a:t>
            </a:r>
          </a:p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598B032-B086-4FEF-8186-CFB39819F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75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4CE91-D5CA-1044-A49E-AB02BFB49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27D97-CC32-4B4C-996A-B3F557E57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Gaze plots</a:t>
            </a:r>
          </a:p>
          <a:p>
            <a:r>
              <a:rPr lang="en-US" dirty="0"/>
              <a:t>Time course graphs from verb onset to noun onset</a:t>
            </a:r>
          </a:p>
          <a:p>
            <a:pPr lvl="1"/>
            <a:r>
              <a:rPr lang="en-US" dirty="0"/>
              <a:t>Verb onset + 350ms and noun onset + 200ms to allow for eyes to move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</a:t>
            </a:r>
            <a:r>
              <a:rPr lang="en-US" dirty="0" err="1">
                <a:solidFill>
                  <a:schemeClr val="bg2">
                    <a:lumMod val="75000"/>
                  </a:schemeClr>
                </a:solidFill>
              </a:rPr>
              <a:t>Dijkgraaf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 et al., 2017)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2EEED-B517-CB4B-91E9-8453D066D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370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BA63E-0DEC-436C-977F-55F44659C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Gaze plots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67DB9-DDE4-4AC7-B069-093ECBFD5B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B21A9442-AA9F-4BDA-9A48-CC5D2DC9C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37884" y="576865"/>
            <a:ext cx="914400" cy="914400"/>
          </a:xfrm>
          <a:prstGeom prst="rect">
            <a:avLst/>
          </a:prstGeom>
        </p:spPr>
      </p:pic>
      <p:pic>
        <p:nvPicPr>
          <p:cNvPr id="9" name="p7constraining cheeseL.mp4" descr="p7constraining cheeseL.mp4">
            <a:hlinkClick r:id="" action="ppaction://media"/>
            <a:extLst>
              <a:ext uri="{FF2B5EF4-FFF2-40B4-BE49-F238E27FC236}">
                <a16:creationId xmlns:a16="http://schemas.microsoft.com/office/drawing/2014/main" id="{E011996B-8B61-4A4B-BEA6-C4C72B3FF4EE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3826.7585" end="15977.552"/>
                </p14:media>
              </p:ext>
            </p:extLst>
          </p:nvPr>
        </p:nvPicPr>
        <p:blipFill rotWithShape="1">
          <a:blip r:embed="rId6"/>
          <a:srcRect l="7030" t="9902" r="20739" b="10699"/>
          <a:stretch/>
        </p:blipFill>
        <p:spPr>
          <a:xfrm>
            <a:off x="1591715" y="1919384"/>
            <a:ext cx="5960569" cy="4040259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B9F539-E70F-9F4F-9968-AF1292443020}"/>
              </a:ext>
            </a:extLst>
          </p:cNvPr>
          <p:cNvSpPr txBox="1"/>
          <p:nvPr/>
        </p:nvSpPr>
        <p:spPr>
          <a:xfrm>
            <a:off x="274611" y="1491265"/>
            <a:ext cx="3086211" cy="6001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High literate participant during constraining sentence</a:t>
            </a:r>
          </a:p>
          <a:p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53850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EA1A4-8A03-8944-A91E-72CE3BDBA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Time course graphs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D3395-444D-784C-96EE-FA3F06442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F82925-E5D2-9946-A628-77A1157F7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491073-BE0B-934F-A72A-C93402ED246A}"/>
              </a:ext>
            </a:extLst>
          </p:cNvPr>
          <p:cNvSpPr/>
          <p:nvPr/>
        </p:nvSpPr>
        <p:spPr>
          <a:xfrm>
            <a:off x="475196" y="1443651"/>
            <a:ext cx="4368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Figure 1. Time course graph for high literates</a:t>
            </a:r>
          </a:p>
        </p:txBody>
      </p:sp>
      <p:pic>
        <p:nvPicPr>
          <p:cNvPr id="8" name="Picture 7" descr="Chart, surface chart&#10;&#10;Description automatically generated">
            <a:extLst>
              <a:ext uri="{FF2B5EF4-FFF2-40B4-BE49-F238E27FC236}">
                <a16:creationId xmlns:a16="http://schemas.microsoft.com/office/drawing/2014/main" id="{9F41CAEF-910E-7E44-872E-002003F9D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452" y="1825625"/>
            <a:ext cx="7556500" cy="4457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3E982E-568E-0B44-8760-7574E7CB347D}"/>
              </a:ext>
            </a:extLst>
          </p:cNvPr>
          <p:cNvSpPr txBox="1"/>
          <p:nvPr/>
        </p:nvSpPr>
        <p:spPr>
          <a:xfrm>
            <a:off x="5884991" y="1930995"/>
            <a:ext cx="32590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Analysis = Verb onset +350ms to Noun onset + 200ms</a:t>
            </a:r>
          </a:p>
          <a:p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9BCF884-4677-E343-A319-84001078AACF}"/>
              </a:ext>
            </a:extLst>
          </p:cNvPr>
          <p:cNvSpPr/>
          <p:nvPr/>
        </p:nvSpPr>
        <p:spPr>
          <a:xfrm>
            <a:off x="3210210" y="3900096"/>
            <a:ext cx="581890" cy="120534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689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745D6-8E16-4688-A2D4-3C99C64BB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Gaze plots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313C6-F621-4363-A642-51869B4FA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Graphic 5" descr="Close">
            <a:extLst>
              <a:ext uri="{FF2B5EF4-FFF2-40B4-BE49-F238E27FC236}">
                <a16:creationId xmlns:a16="http://schemas.microsoft.com/office/drawing/2014/main" id="{6D4D73E7-7306-4B33-A838-70FB9868B5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73433" y="459484"/>
            <a:ext cx="914400" cy="914400"/>
          </a:xfrm>
          <a:prstGeom prst="rect">
            <a:avLst/>
          </a:prstGeom>
        </p:spPr>
      </p:pic>
      <p:pic>
        <p:nvPicPr>
          <p:cNvPr id="8" name="22 October, 2020 - Loom Recording" descr="22 October, 2020 - Loom Recording">
            <a:hlinkClick r:id="" action="ppaction://media"/>
            <a:extLst>
              <a:ext uri="{FF2B5EF4-FFF2-40B4-BE49-F238E27FC236}">
                <a16:creationId xmlns:a16="http://schemas.microsoft.com/office/drawing/2014/main" id="{D700D2EA-50D0-D647-ABCB-17DB0EECF66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57.1701" end="3193.964"/>
                </p14:media>
              </p:ext>
            </p:extLst>
          </p:nvPr>
        </p:nvPicPr>
        <p:blipFill rotWithShape="1">
          <a:blip r:embed="rId6"/>
          <a:srcRect l="15102" t="10603" r="12659" b="9765"/>
          <a:stretch/>
        </p:blipFill>
        <p:spPr>
          <a:xfrm>
            <a:off x="1269221" y="1666260"/>
            <a:ext cx="6605557" cy="45509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C888EC-2252-9D4E-87ED-C4C51A388979}"/>
              </a:ext>
            </a:extLst>
          </p:cNvPr>
          <p:cNvSpPr txBox="1"/>
          <p:nvPr/>
        </p:nvSpPr>
        <p:spPr>
          <a:xfrm>
            <a:off x="250547" y="1366178"/>
            <a:ext cx="3086211" cy="6001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Emerging literate participant during constraining sentence</a:t>
            </a:r>
          </a:p>
          <a:p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28764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EA1A4-8A03-8944-A91E-72CE3BDBA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Time course graphs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D3395-444D-784C-96EE-FA3F06442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DA69CA-AA11-4E46-86C2-CB7138ABBFC6}"/>
              </a:ext>
            </a:extLst>
          </p:cNvPr>
          <p:cNvSpPr/>
          <p:nvPr/>
        </p:nvSpPr>
        <p:spPr>
          <a:xfrm>
            <a:off x="475196" y="1443651"/>
            <a:ext cx="48479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Figure 2. Time course graph for emerging literates</a:t>
            </a:r>
          </a:p>
        </p:txBody>
      </p:sp>
      <p:pic>
        <p:nvPicPr>
          <p:cNvPr id="12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20E16F33-1909-8E41-A2E8-CB2E683A4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052" y="1930995"/>
            <a:ext cx="7556499" cy="445770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24C81F77-B91C-254F-A2D9-B19FA804F8CE}"/>
              </a:ext>
            </a:extLst>
          </p:cNvPr>
          <p:cNvSpPr/>
          <p:nvPr/>
        </p:nvSpPr>
        <p:spPr>
          <a:xfrm>
            <a:off x="4155356" y="4683208"/>
            <a:ext cx="581890" cy="120534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A34C77-D488-354B-BE30-F890CA861C53}"/>
              </a:ext>
            </a:extLst>
          </p:cNvPr>
          <p:cNvSpPr txBox="1"/>
          <p:nvPr/>
        </p:nvSpPr>
        <p:spPr>
          <a:xfrm>
            <a:off x="5884991" y="1838298"/>
            <a:ext cx="32590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Analysis = Verb onset +350ms to Noun onset + 200ms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741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1E14D-A626-4E76-B6C4-4BE0AC3E5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A9C90-62AF-4534-B75C-67DEE7052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 literates first shifted to target object around 650ms after verb onset </a:t>
            </a:r>
          </a:p>
          <a:p>
            <a:pPr lvl="1"/>
            <a:r>
              <a:rPr lang="en-US" dirty="0"/>
              <a:t>Started to predict well before noun onset</a:t>
            </a:r>
          </a:p>
          <a:p>
            <a:r>
              <a:rPr lang="en-US" dirty="0"/>
              <a:t>Emerging literates only started to shift to the target after noun </a:t>
            </a:r>
            <a:r>
              <a:rPr lang="en-US"/>
              <a:t>onset </a:t>
            </a:r>
          </a:p>
          <a:p>
            <a:pPr lvl="1"/>
            <a:r>
              <a:rPr lang="en-US"/>
              <a:t>No </a:t>
            </a:r>
            <a:r>
              <a:rPr lang="en-US" dirty="0"/>
              <a:t>early eye shift or divergence from neutral condition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D3FFA-5930-452A-897A-F63444BA6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9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E2DC6-18C9-449F-ADE7-8AD6098B3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15ACC-9F62-49FE-8E26-C10AD6573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Support for formal education and literacy as separable constructs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(Mishra et al., 2012)</a:t>
            </a:r>
          </a:p>
          <a:p>
            <a:pPr lvl="1"/>
            <a:r>
              <a:rPr lang="en-US" dirty="0"/>
              <a:t>Formal education: literate = 15.3, emerging literate = 11.2</a:t>
            </a:r>
          </a:p>
          <a:p>
            <a:pPr lvl="1"/>
            <a:r>
              <a:rPr lang="en-US" dirty="0"/>
              <a:t>Literacy level: literate = grade 10, emerging literate = grade 4</a:t>
            </a:r>
          </a:p>
          <a:p>
            <a:r>
              <a:rPr lang="en-US" dirty="0"/>
              <a:t>High literates showed evidence of prediction, though it was slightly delayed</a:t>
            </a:r>
          </a:p>
          <a:p>
            <a:r>
              <a:rPr lang="en-US" dirty="0"/>
              <a:t>Emerging literates showed slower processing overall and lack of predictive processing</a:t>
            </a:r>
          </a:p>
          <a:p>
            <a:pPr lvl="1"/>
            <a:r>
              <a:rPr lang="en-US" dirty="0"/>
              <a:t>Even though low literates in </a:t>
            </a:r>
            <a:r>
              <a:rPr lang="en-US" dirty="0" err="1"/>
              <a:t>Huettig</a:t>
            </a:r>
            <a:r>
              <a:rPr lang="en-US" dirty="0"/>
              <a:t> et al. (2011) relied more heavily on semantic cues, emerging literates did not predict based on verb semantics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A61F2-1C70-46D5-87D9-2BD7F5E5C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35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532F-0CDB-E44D-9C16-4F7D1EFBA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continued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E97F2-5B94-9F40-87D9-1872FA532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Acquisition and practice of reading increases likelihood of prediction</a:t>
            </a:r>
          </a:p>
          <a:p>
            <a:pPr lvl="1"/>
            <a:r>
              <a:rPr lang="en-US" dirty="0"/>
              <a:t>“Learning to read and write fine-tunes anticipatory mechanisms that involve the retrieval of associated words and the pre-activation of fine-grained (e.g., </a:t>
            </a:r>
            <a:r>
              <a:rPr lang="en-US" b="1" dirty="0"/>
              <a:t>semantic</a:t>
            </a:r>
            <a:r>
              <a:rPr lang="en-US" dirty="0"/>
              <a:t> and syntactic) representations of upcoming words” </a:t>
            </a:r>
            <a:r>
              <a:rPr lang="en-US" dirty="0">
                <a:solidFill>
                  <a:schemeClr val="accent3"/>
                </a:solidFill>
              </a:rPr>
              <a:t>(Mishra et al., 2012)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C4E051-8955-4E63-8B1E-E614C3A25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27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B0B62-15E2-46B9-843B-8034CEEA3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E1C4F-C678-4CFC-B366-AA1E53305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Sample size, especially for emerging literates</a:t>
            </a:r>
          </a:p>
          <a:p>
            <a:pPr lvl="1"/>
            <a:r>
              <a:rPr lang="en-US" dirty="0"/>
              <a:t>Inferential stats and power</a:t>
            </a:r>
          </a:p>
          <a:p>
            <a:r>
              <a:rPr lang="en-US" dirty="0"/>
              <a:t>We still don’t know why exactly literacy affects prediction</a:t>
            </a:r>
          </a:p>
          <a:p>
            <a:pPr lvl="1"/>
            <a:r>
              <a:rPr lang="en-US" dirty="0"/>
              <a:t>Lack of word form information?</a:t>
            </a:r>
          </a:p>
          <a:p>
            <a:pPr lvl="1"/>
            <a:r>
              <a:rPr lang="en-US" dirty="0"/>
              <a:t>Co-occurrence stats developed in listening not enough? Do we also need the extra input from reading?</a:t>
            </a:r>
          </a:p>
          <a:p>
            <a:pPr lvl="1"/>
            <a:r>
              <a:rPr lang="en-US" dirty="0"/>
              <a:t>Cognitive skills such as verbal working memory developed in reading </a:t>
            </a:r>
          </a:p>
          <a:p>
            <a:pPr lvl="2"/>
            <a:r>
              <a:rPr lang="en-US" dirty="0"/>
              <a:t>Are these cognitive skills underdeveloped in emerging literates?</a:t>
            </a:r>
          </a:p>
          <a:p>
            <a:pPr lvl="1"/>
            <a:r>
              <a:rPr lang="en-US" dirty="0"/>
              <a:t>Involvement of reading areas in the brain?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37BD7-92BB-4437-87EE-AA9456F63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6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97EC1-905D-4BB7-9C8F-85CCADA90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1D032-98ED-4C9A-A72C-722DAB64C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this project:</a:t>
            </a:r>
          </a:p>
          <a:p>
            <a:pPr lvl="1"/>
            <a:r>
              <a:rPr lang="en-US" dirty="0"/>
              <a:t>Collect more data</a:t>
            </a:r>
          </a:p>
          <a:p>
            <a:pPr lvl="2"/>
            <a:r>
              <a:rPr lang="en-US" dirty="0"/>
              <a:t>Cluster-based permutation analysis</a:t>
            </a:r>
          </a:p>
          <a:p>
            <a:pPr lvl="1"/>
            <a:r>
              <a:rPr lang="en-US" dirty="0"/>
              <a:t>Examine the impact of a diverse literate group (low and high education)</a:t>
            </a:r>
          </a:p>
          <a:p>
            <a:r>
              <a:rPr lang="en-US" dirty="0"/>
              <a:t>In general:</a:t>
            </a:r>
          </a:p>
          <a:p>
            <a:pPr lvl="1"/>
            <a:r>
              <a:rPr lang="en-US" dirty="0"/>
              <a:t>More research to be done on non-WEIRD populations (high and low literate)</a:t>
            </a:r>
          </a:p>
          <a:p>
            <a:pPr lvl="1"/>
            <a:r>
              <a:rPr lang="en-US" dirty="0"/>
              <a:t>The potential mechanisms of predictive processing</a:t>
            </a:r>
          </a:p>
          <a:p>
            <a:pPr lvl="2"/>
            <a:r>
              <a:rPr lang="en-US" dirty="0"/>
              <a:t>What exactly is it about literacy that develops predictive processing?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1B8D2-2793-4157-A20E-1200D79750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6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A7822-FAB3-A441-AF94-56408D579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Thank you!</a:t>
            </a:r>
            <a:br>
              <a:rPr lang="en-US" dirty="0"/>
            </a:br>
            <a:r>
              <a:rPr lang="en-US" dirty="0"/>
              <a:t>finchbr1@msu.edu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15193-756D-5B4D-AC66-E5EA9A1A3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046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134A2-4FE5-2444-B241-F190664D8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ED5D5-BC10-3F43-97D4-8B1BB1212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Altmann, G. T. M., &amp; </a:t>
            </a:r>
            <a:r>
              <a:rPr lang="en-US" sz="800" dirty="0" err="1"/>
              <a:t>Kamide</a:t>
            </a:r>
            <a:r>
              <a:rPr lang="en-US" sz="800" dirty="0"/>
              <a:t>, Y.  (1999). Incremental interpretation at verbs: Restricting the domain of subsequent reference. </a:t>
            </a:r>
            <a:r>
              <a:rPr lang="en-US" sz="800" i="1" dirty="0"/>
              <a:t>Cognition</a:t>
            </a:r>
            <a:r>
              <a:rPr lang="en-US" sz="800" dirty="0"/>
              <a:t>, </a:t>
            </a:r>
            <a:r>
              <a:rPr lang="en-US" sz="800" i="1" dirty="0"/>
              <a:t>73</a:t>
            </a:r>
            <a:r>
              <a:rPr lang="en-US" sz="800" dirty="0"/>
              <a:t>(3), 247-264. </a:t>
            </a:r>
            <a:r>
              <a:rPr lang="en-US" sz="800" dirty="0" err="1"/>
              <a:t>doi</a:t>
            </a:r>
            <a:r>
              <a:rPr lang="en-US" sz="800" dirty="0"/>
              <a:t>: 10.1016/s0010-0277(99)00059-1. 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Altmann, G. T. M., &amp; </a:t>
            </a:r>
            <a:r>
              <a:rPr lang="en-US" sz="800" dirty="0" err="1"/>
              <a:t>Mirković</a:t>
            </a:r>
            <a:r>
              <a:rPr lang="en-US" sz="800" dirty="0"/>
              <a:t>, J. (2009). Incrementality and prediction in human sentence processing. </a:t>
            </a:r>
            <a:r>
              <a:rPr lang="en-US" sz="800" i="1" dirty="0"/>
              <a:t>Cognitive Science</a:t>
            </a:r>
            <a:r>
              <a:rPr lang="en-US" sz="800" dirty="0"/>
              <a:t>, </a:t>
            </a:r>
            <a:r>
              <a:rPr lang="en-US" sz="800" i="1" dirty="0"/>
              <a:t>73</a:t>
            </a:r>
            <a:r>
              <a:rPr lang="en-US" sz="800" dirty="0"/>
              <a:t>(4), 247-264. doi:10.1111/j.1551-6709.2009.01022.x.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Chang, F., Dell, G. S., &amp; Bock, K. (2006). Becoming syntactic.</a:t>
            </a:r>
            <a:r>
              <a:rPr lang="en-US" sz="800" i="1" dirty="0"/>
              <a:t> Psychological Review, 113</a:t>
            </a:r>
            <a:r>
              <a:rPr lang="en-US" sz="800" dirty="0"/>
              <a:t>(2), 234-272. doi:10.1037/0033-295X.113.2.234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Clark, A. (2013). Whatever next? Predictive brains, situated agents, and the future of cognitive science. </a:t>
            </a:r>
            <a:r>
              <a:rPr lang="en-US" sz="800" i="1" dirty="0"/>
              <a:t>Behavioral and Brain Sciences</a:t>
            </a:r>
            <a:r>
              <a:rPr lang="en-US" sz="800" dirty="0"/>
              <a:t>, </a:t>
            </a:r>
            <a:r>
              <a:rPr lang="en-US" sz="800" i="1" dirty="0"/>
              <a:t>36</a:t>
            </a:r>
            <a:r>
              <a:rPr lang="en-US" sz="800" dirty="0"/>
              <a:t>(3), 181-204. doi:10.1017/S0140525X12000477.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Dell, G. S., &amp; Chang, F. (2014). The P-chain: Relating sentence production and its disorders to comprehension and acquisition. </a:t>
            </a:r>
            <a:r>
              <a:rPr lang="en-US" sz="800" i="1" dirty="0"/>
              <a:t>Philosophical Transactions of the Royal Society B: Biological Sciences</a:t>
            </a:r>
            <a:r>
              <a:rPr lang="en-US" sz="800" dirty="0"/>
              <a:t>, </a:t>
            </a:r>
            <a:r>
              <a:rPr lang="en-US" sz="800" i="1" dirty="0"/>
              <a:t>369</a:t>
            </a:r>
            <a:r>
              <a:rPr lang="en-US" sz="800" dirty="0"/>
              <a:t>(1634), 20120394. </a:t>
            </a:r>
            <a:r>
              <a:rPr lang="en-US" sz="800" u="sng" dirty="0">
                <a:hlinkClick r:id="rId2"/>
              </a:rPr>
              <a:t>doi: 10.1098/rstb.2012.0394</a:t>
            </a:r>
            <a:endParaRPr lang="en-US" sz="800" dirty="0"/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 err="1"/>
              <a:t>Dijkgraaf</a:t>
            </a:r>
            <a:r>
              <a:rPr lang="en-US" sz="800" dirty="0"/>
              <a:t>, A., </a:t>
            </a:r>
            <a:r>
              <a:rPr lang="en-US" sz="800" dirty="0" err="1"/>
              <a:t>Hartsuiker</a:t>
            </a:r>
            <a:r>
              <a:rPr lang="en-US" sz="800" dirty="0"/>
              <a:t>, R., &amp; </a:t>
            </a:r>
            <a:r>
              <a:rPr lang="en-US" sz="800" dirty="0" err="1"/>
              <a:t>Duyck</a:t>
            </a:r>
            <a:r>
              <a:rPr lang="en-US" sz="800" dirty="0"/>
              <a:t>, W. (2017). Predicting upcoming information in native-language and non-native-language auditory word recognition. </a:t>
            </a:r>
            <a:r>
              <a:rPr lang="en-US" sz="800" i="1" dirty="0"/>
              <a:t>Bilingualism: Language and Cognition, 20</a:t>
            </a:r>
            <a:r>
              <a:rPr lang="en-US" sz="800" dirty="0"/>
              <a:t>(5), 917-930. doi:10.1017/S1366728916000547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Eberhard, K. M., Spivey-Knowlton, M. J., </a:t>
            </a:r>
            <a:r>
              <a:rPr lang="en-US" sz="800" dirty="0" err="1"/>
              <a:t>Sedivy</a:t>
            </a:r>
            <a:r>
              <a:rPr lang="en-US" sz="800" dirty="0"/>
              <a:t>, J. C., &amp; </a:t>
            </a:r>
            <a:r>
              <a:rPr lang="en-US" sz="800" dirty="0" err="1"/>
              <a:t>Tanenhaus</a:t>
            </a:r>
            <a:r>
              <a:rPr lang="en-US" sz="800" dirty="0"/>
              <a:t>, M. K. (1995). Eye movements as a window into real-time spoken language comprehension in natural contexts. </a:t>
            </a:r>
            <a:r>
              <a:rPr lang="en-US" sz="800" i="1" dirty="0"/>
              <a:t>Journal of Psycholinguistic Research</a:t>
            </a:r>
            <a:r>
              <a:rPr lang="en-US" sz="800" dirty="0"/>
              <a:t>, </a:t>
            </a:r>
            <a:r>
              <a:rPr lang="en-US" sz="800" i="1" dirty="0"/>
              <a:t>24</a:t>
            </a:r>
            <a:r>
              <a:rPr lang="en-US" sz="800" dirty="0"/>
              <a:t>(6), 409-436. </a:t>
            </a:r>
            <a:r>
              <a:rPr lang="en-US" sz="800" dirty="0" err="1"/>
              <a:t>doi</a:t>
            </a:r>
            <a:r>
              <a:rPr lang="en-US" sz="800" dirty="0"/>
              <a:t>: 10.1007/BF02143160.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Favier, S., Meyer, A. S., &amp; </a:t>
            </a:r>
            <a:r>
              <a:rPr lang="en-US" sz="800" dirty="0" err="1"/>
              <a:t>Huettig</a:t>
            </a:r>
            <a:r>
              <a:rPr lang="en-US" sz="800" dirty="0"/>
              <a:t>, F. (2021). Literacy can enhance syntactic prediction in spoken language processing. </a:t>
            </a:r>
            <a:r>
              <a:rPr lang="en-US" sz="800" i="1" dirty="0"/>
              <a:t>Journal of Experimental Psychology: General</a:t>
            </a:r>
            <a:r>
              <a:rPr lang="en-US" sz="800" dirty="0"/>
              <a:t>.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Hintz, F., Meyer, A. S., &amp; </a:t>
            </a:r>
            <a:r>
              <a:rPr lang="en-US" sz="800" dirty="0" err="1"/>
              <a:t>Huettig</a:t>
            </a:r>
            <a:r>
              <a:rPr lang="en-US" sz="800" dirty="0"/>
              <a:t>, F. (2017). Predictors of verb-mediated anticipatory eye movements in the visual world. </a:t>
            </a:r>
            <a:r>
              <a:rPr lang="en-US" sz="800" i="1" dirty="0"/>
              <a:t>Journal of Experimental Psychology: Learning, Memory, and Cognition</a:t>
            </a:r>
            <a:r>
              <a:rPr lang="en-US" sz="800" dirty="0"/>
              <a:t>, </a:t>
            </a:r>
            <a:r>
              <a:rPr lang="en-US" sz="800" i="1" dirty="0"/>
              <a:t>43</a:t>
            </a:r>
            <a:r>
              <a:rPr lang="en-US" sz="800" dirty="0"/>
              <a:t>(9), 1352. </a:t>
            </a:r>
            <a:r>
              <a:rPr lang="en-US" sz="800" u="sng" dirty="0">
                <a:hlinkClick r:id="rId3"/>
              </a:rPr>
              <a:t>https://doi.org/10.1037/xlm0000388</a:t>
            </a:r>
            <a:endParaRPr lang="en-US" sz="800" dirty="0"/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 err="1"/>
              <a:t>Huettig</a:t>
            </a:r>
            <a:r>
              <a:rPr lang="en-US" sz="800" dirty="0"/>
              <a:t>, F. (2015). Four central questions about prediction in language processing. </a:t>
            </a:r>
            <a:r>
              <a:rPr lang="en-US" sz="800" i="1" dirty="0"/>
              <a:t>Brain Research</a:t>
            </a:r>
            <a:r>
              <a:rPr lang="en-US" sz="800" dirty="0"/>
              <a:t>, </a:t>
            </a:r>
            <a:r>
              <a:rPr lang="en-US" sz="800" i="1" dirty="0"/>
              <a:t>1626</a:t>
            </a:r>
            <a:r>
              <a:rPr lang="en-US" sz="800" dirty="0"/>
              <a:t>, 118–135. doi:10.1016/j.brainres.2015.02.014.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 err="1"/>
              <a:t>Huettig</a:t>
            </a:r>
            <a:r>
              <a:rPr lang="en-US" sz="800" dirty="0"/>
              <a:t>, F., </a:t>
            </a:r>
            <a:r>
              <a:rPr lang="en-US" sz="800" dirty="0" err="1"/>
              <a:t>Olivers</a:t>
            </a:r>
            <a:r>
              <a:rPr lang="en-US" sz="800" dirty="0"/>
              <a:t>, C. N., &amp; </a:t>
            </a:r>
            <a:r>
              <a:rPr lang="en-US" sz="800" dirty="0" err="1"/>
              <a:t>Hartsuiker</a:t>
            </a:r>
            <a:r>
              <a:rPr lang="en-US" sz="800" dirty="0"/>
              <a:t>, R. J. (2011). Looking, language, and memory: Bridging research from the visual world and visual search paradigms. </a:t>
            </a:r>
            <a:r>
              <a:rPr lang="en-US" sz="800" i="1" dirty="0"/>
              <a:t>Acta </a:t>
            </a:r>
            <a:r>
              <a:rPr lang="en-US" sz="800" i="1" dirty="0" err="1"/>
              <a:t>Psychologica</a:t>
            </a:r>
            <a:r>
              <a:rPr lang="en-US" sz="800" i="1" dirty="0"/>
              <a:t>, 137</a:t>
            </a:r>
            <a:r>
              <a:rPr lang="en-US" sz="800" dirty="0"/>
              <a:t>(2), 138-150. </a:t>
            </a:r>
            <a:r>
              <a:rPr lang="en-US" sz="800" dirty="0" err="1"/>
              <a:t>doi</a:t>
            </a:r>
            <a:r>
              <a:rPr lang="en-US" sz="800" dirty="0"/>
              <a:t>: 10.1016/j.actpsy.2010.07.013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 err="1"/>
              <a:t>Huettig</a:t>
            </a:r>
            <a:r>
              <a:rPr lang="en-US" sz="800" dirty="0"/>
              <a:t>, F., &amp; Pickering, M. J. (2019). Literacy advantages beyond reading: Prediction of spoken language. </a:t>
            </a:r>
            <a:r>
              <a:rPr lang="en-US" sz="800" i="1" dirty="0"/>
              <a:t>Trends in Cognitive Sciences</a:t>
            </a:r>
            <a:r>
              <a:rPr lang="en-US" sz="800" dirty="0"/>
              <a:t>, </a:t>
            </a:r>
            <a:r>
              <a:rPr lang="en-US" sz="800" i="1" dirty="0"/>
              <a:t>23</a:t>
            </a:r>
            <a:r>
              <a:rPr lang="en-US" sz="800" dirty="0"/>
              <a:t>(6), 464-475. </a:t>
            </a:r>
            <a:r>
              <a:rPr lang="en-US" sz="800" dirty="0" err="1"/>
              <a:t>doi</a:t>
            </a:r>
            <a:r>
              <a:rPr lang="en-US" sz="800" dirty="0"/>
              <a:t>: 10.1016/j.tics.2019.03.008.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Kahneman, D. (2011). </a:t>
            </a:r>
            <a:r>
              <a:rPr lang="en-US" sz="800" i="1" dirty="0"/>
              <a:t>Thinking, fast and slow</a:t>
            </a:r>
            <a:r>
              <a:rPr lang="en-US" sz="800" dirty="0"/>
              <a:t>. New York, NY: Macmillan.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Kim, A. E., </a:t>
            </a:r>
            <a:r>
              <a:rPr lang="en-US" sz="800" dirty="0" err="1"/>
              <a:t>Oines</a:t>
            </a:r>
            <a:r>
              <a:rPr lang="en-US" sz="800" dirty="0"/>
              <a:t>, L., &amp; Miyake, A. (2018). Individual differences in verbal working memory underlie a tradeoff between semantic and structural processing difficulty during language comprehension: An ERP investigation. </a:t>
            </a:r>
            <a:r>
              <a:rPr lang="en-US" sz="800" i="1" dirty="0"/>
              <a:t>Journal of Experimental Psychology: Learning, Memory, and Cognition</a:t>
            </a:r>
            <a:r>
              <a:rPr lang="en-US" sz="800" dirty="0"/>
              <a:t>, </a:t>
            </a:r>
            <a:r>
              <a:rPr lang="en-US" sz="800" i="1" dirty="0"/>
              <a:t>44</a:t>
            </a:r>
            <a:r>
              <a:rPr lang="en-US" sz="800" dirty="0"/>
              <a:t>(3), 406. </a:t>
            </a:r>
            <a:r>
              <a:rPr lang="en-US" sz="800" u="sng" dirty="0">
                <a:hlinkClick r:id="rId4"/>
              </a:rPr>
              <a:t>doi: 10.1037/xlm0000457</a:t>
            </a:r>
            <a:r>
              <a:rPr lang="en-US" sz="800" dirty="0"/>
              <a:t> 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 err="1"/>
              <a:t>Kukona</a:t>
            </a:r>
            <a:r>
              <a:rPr lang="en-US" sz="800" dirty="0"/>
              <a:t>, A., Braze, D., Johns, C. L., </a:t>
            </a:r>
            <a:r>
              <a:rPr lang="en-US" sz="800" dirty="0" err="1"/>
              <a:t>Mencl</a:t>
            </a:r>
            <a:r>
              <a:rPr lang="en-US" sz="800" dirty="0"/>
              <a:t>, W. E., Van Dyke, J. A., Magnuson, J. S., ... &amp; Tabor, W. (2016). The real-time prediction and inhibition of linguistic outcomes: Effects of language and literacy skill. </a:t>
            </a:r>
            <a:r>
              <a:rPr lang="en-US" sz="800" i="1" dirty="0"/>
              <a:t>Acta </a:t>
            </a:r>
            <a:r>
              <a:rPr lang="en-US" sz="800" i="1" dirty="0" err="1"/>
              <a:t>Psychologica</a:t>
            </a:r>
            <a:r>
              <a:rPr lang="en-US" sz="800" dirty="0"/>
              <a:t>, </a:t>
            </a:r>
            <a:r>
              <a:rPr lang="en-US" sz="800" i="1" dirty="0"/>
              <a:t>171</a:t>
            </a:r>
            <a:r>
              <a:rPr lang="en-US" sz="800" dirty="0"/>
              <a:t>, 72-84.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Kuperberg, G. R., Brothers, T., &amp; </a:t>
            </a:r>
            <a:r>
              <a:rPr lang="en-US" sz="800" dirty="0" err="1"/>
              <a:t>Wlotko</a:t>
            </a:r>
            <a:r>
              <a:rPr lang="en-US" sz="800" dirty="0"/>
              <a:t>, E. W. (2020). A Tale of two </a:t>
            </a:r>
            <a:r>
              <a:rPr lang="en-US" sz="800" dirty="0" err="1"/>
              <a:t>positivities</a:t>
            </a:r>
            <a:r>
              <a:rPr lang="en-US" sz="800" dirty="0"/>
              <a:t> and the N400: Distinct neural signatures are evoked by confirmed and violated predictions at different levels of representation. </a:t>
            </a:r>
            <a:r>
              <a:rPr lang="en-US" sz="800" i="1" dirty="0"/>
              <a:t>Journal of Cognitive Neuroscience</a:t>
            </a:r>
            <a:r>
              <a:rPr lang="en-US" sz="800" dirty="0"/>
              <a:t>, </a:t>
            </a:r>
            <a:r>
              <a:rPr lang="en-US" sz="800" i="1" dirty="0"/>
              <a:t>32</a:t>
            </a:r>
            <a:r>
              <a:rPr lang="en-US" sz="800" dirty="0"/>
              <a:t>(1), 12-35. </a:t>
            </a:r>
            <a:r>
              <a:rPr lang="en-US" sz="800" u="sng" dirty="0">
                <a:hlinkClick r:id="rId5"/>
              </a:rPr>
              <a:t>doi: 10.1162/jocn_a_01465</a:t>
            </a:r>
            <a:endParaRPr lang="en-US" sz="800" dirty="0"/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Mani, N., &amp; </a:t>
            </a:r>
            <a:r>
              <a:rPr lang="en-US" sz="800" dirty="0" err="1"/>
              <a:t>Huettig</a:t>
            </a:r>
            <a:r>
              <a:rPr lang="en-US" sz="800" dirty="0"/>
              <a:t>, F. (2014). Word reading skill predicts anticipation of upcoming spoken language input: A study of children developing proficiency in reading. </a:t>
            </a:r>
            <a:r>
              <a:rPr lang="en-US" sz="800" i="1" dirty="0"/>
              <a:t>Journal of Experimental Child Psychology</a:t>
            </a:r>
            <a:r>
              <a:rPr lang="en-US" sz="800" dirty="0"/>
              <a:t>, </a:t>
            </a:r>
            <a:r>
              <a:rPr lang="en-US" sz="800" i="1" dirty="0"/>
              <a:t>126</a:t>
            </a:r>
            <a:r>
              <a:rPr lang="en-US" sz="800" dirty="0"/>
              <a:t>, 264-279. doi:10.1016/j.jecp.2014.05.004.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Mishra, R.K., Singh, N., Pandey, A., </a:t>
            </a:r>
            <a:r>
              <a:rPr lang="en-US" sz="800" dirty="0" err="1"/>
              <a:t>Huettig</a:t>
            </a:r>
            <a:r>
              <a:rPr lang="en-US" sz="800" dirty="0"/>
              <a:t>, F. (2012) Spoken language-mediated anticipatory eye movements are modulated by reading ability: Evidence from Indian low and literates. </a:t>
            </a:r>
            <a:r>
              <a:rPr lang="en-US" sz="800" i="1" dirty="0"/>
              <a:t>Journal of Eye Movement Research</a:t>
            </a:r>
            <a:r>
              <a:rPr lang="en-US" sz="800" dirty="0"/>
              <a:t>, </a:t>
            </a:r>
            <a:r>
              <a:rPr lang="en-US" sz="800" i="1" dirty="0"/>
              <a:t>5</a:t>
            </a:r>
            <a:r>
              <a:rPr lang="en-US" sz="800" dirty="0"/>
              <a:t>(1), 1–10. doi:10.16910/jemr.5.1.3.</a:t>
            </a:r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Peters, R. E., </a:t>
            </a:r>
            <a:r>
              <a:rPr lang="en-US" sz="800" dirty="0" err="1"/>
              <a:t>Grüter</a:t>
            </a:r>
            <a:r>
              <a:rPr lang="en-US" sz="800" dirty="0"/>
              <a:t>, T., &amp; </a:t>
            </a:r>
            <a:r>
              <a:rPr lang="en-US" sz="800" dirty="0" err="1"/>
              <a:t>Borovsky</a:t>
            </a:r>
            <a:r>
              <a:rPr lang="en-US" sz="800" dirty="0"/>
              <a:t>, A. (2018). Vocabulary size and native speaker self-identification influence flexibility in linguistic prediction among adult bilinguals. </a:t>
            </a:r>
            <a:r>
              <a:rPr lang="en-US" sz="800" i="1" dirty="0"/>
              <a:t>Applied Psycholinguistics</a:t>
            </a:r>
            <a:r>
              <a:rPr lang="en-US" sz="800" dirty="0"/>
              <a:t>, </a:t>
            </a:r>
            <a:r>
              <a:rPr lang="en-US" sz="800" i="1" dirty="0"/>
              <a:t>39</a:t>
            </a:r>
            <a:r>
              <a:rPr lang="en-US" sz="800" dirty="0"/>
              <a:t>(6), 1439-1469. </a:t>
            </a:r>
            <a:r>
              <a:rPr lang="en-US" sz="800" u="sng" dirty="0">
                <a:hlinkClick r:id="rId6"/>
              </a:rPr>
              <a:t>doi: 10.1017/S0142716418000383</a:t>
            </a:r>
            <a:endParaRPr lang="en-US" sz="800" u="sng" dirty="0"/>
          </a:p>
          <a:p>
            <a:pPr marL="231775" indent="-222250">
              <a:lnSpc>
                <a:spcPct val="120000"/>
              </a:lnSpc>
              <a:spcBef>
                <a:spcPts val="0"/>
              </a:spcBef>
            </a:pPr>
            <a:r>
              <a:rPr lang="en-US" sz="800" dirty="0"/>
              <a:t>Program for the International Assessment for Adult Competencies (PIAAC) - Literacy Domain. (n.d.). Retrieved from </a:t>
            </a:r>
            <a:r>
              <a:rPr lang="en-US" sz="800" u="sng" dirty="0">
                <a:hlinkClick r:id="rId7"/>
              </a:rPr>
              <a:t>https://nces.ed.gov/surveys/piaac/literacy.asp</a:t>
            </a:r>
            <a:endParaRPr lang="en-US" sz="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A3EFA-CCD1-9E4E-9F4C-20D1800C88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5A4278-EC91-9541-A4D9-B81444052E3C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793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4493</TotalTime>
  <Words>2205</Words>
  <Application>Microsoft Macintosh PowerPoint</Application>
  <PresentationFormat>On-screen Show (4:3)</PresentationFormat>
  <Paragraphs>185</Paragraphs>
  <Slides>27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Gotham Bold</vt:lpstr>
      <vt:lpstr>Gotham Book</vt:lpstr>
      <vt:lpstr>Times New Roman</vt:lpstr>
      <vt:lpstr>Office Theme</vt:lpstr>
      <vt:lpstr>Understanding the role of literacy in semantic prediction</vt:lpstr>
      <vt:lpstr>Predictive processing</vt:lpstr>
      <vt:lpstr>Types of prediction</vt:lpstr>
      <vt:lpstr>Types of prediction</vt:lpstr>
      <vt:lpstr>Types of prediction</vt:lpstr>
      <vt:lpstr>Visual World Paradigm</vt:lpstr>
      <vt:lpstr>Individual differences in prediction</vt:lpstr>
      <vt:lpstr>Literacy as an individual difference</vt:lpstr>
      <vt:lpstr>Literacy as an individual difference</vt:lpstr>
      <vt:lpstr>Gap</vt:lpstr>
      <vt:lpstr>Research question &amp; hypothesis </vt:lpstr>
      <vt:lpstr>Method: Participants</vt:lpstr>
      <vt:lpstr>Method: Materials</vt:lpstr>
      <vt:lpstr>PowerPoint Presentation</vt:lpstr>
      <vt:lpstr>Method: procedure</vt:lpstr>
      <vt:lpstr>Analysis continued</vt:lpstr>
      <vt:lpstr>Results: Gaze plots</vt:lpstr>
      <vt:lpstr>Results: Time course graphs</vt:lpstr>
      <vt:lpstr>Results: Gaze plots</vt:lpstr>
      <vt:lpstr>Results: Time course graphs</vt:lpstr>
      <vt:lpstr>Results continued</vt:lpstr>
      <vt:lpstr>Discussion</vt:lpstr>
      <vt:lpstr>Discussion continued </vt:lpstr>
      <vt:lpstr>Limitations</vt:lpstr>
      <vt:lpstr>Implications</vt:lpstr>
      <vt:lpstr>Thank you! finchbr1@msu.edu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Spoken language-mediated anticipatory eye-movements are modulated by reading ability- Evidence from Indian low and high literates</dc:title>
  <dc:creator>Finch, Brittany</dc:creator>
  <cp:lastModifiedBy>Finch, Brittany</cp:lastModifiedBy>
  <cp:revision>4</cp:revision>
  <dcterms:created xsi:type="dcterms:W3CDTF">2020-10-22T15:51:30Z</dcterms:created>
  <dcterms:modified xsi:type="dcterms:W3CDTF">2022-03-23T16:41:23Z</dcterms:modified>
</cp:coreProperties>
</file>